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6" r:id="rId11"/>
    <p:sldId id="267" r:id="rId12"/>
    <p:sldId id="268" r:id="rId13"/>
    <p:sldId id="265" r:id="rId14"/>
    <p:sldId id="269" r:id="rId15"/>
    <p:sldId id="270" r:id="rId16"/>
    <p:sldId id="271" r:id="rId17"/>
  </p:sldIdLst>
  <p:sldSz cx="9144000" cy="6858000" type="screen4x3"/>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ide de título">
    <p:bg>
      <p:bgRef idx="1001">
        <a:schemeClr val="bg2"/>
      </p:bgRef>
    </p:bg>
    <p:spTree>
      <p:nvGrpSpPr>
        <p:cNvPr id="1" name=""/>
        <p:cNvGrpSpPr/>
        <p:nvPr/>
      </p:nvGrpSpPr>
      <p:grpSpPr>
        <a:xfrm>
          <a:off x="0" y="0"/>
          <a:ext cx="0" cy="0"/>
          <a:chOff x="0" y="0"/>
          <a:chExt cx="0" cy="0"/>
        </a:xfrm>
      </p:grpSpPr>
      <p:sp>
        <p:nvSpPr>
          <p:cNvPr id="15" name="Retângulo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tângulo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tângulo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tângulo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tângulo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ítulo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pt-BR" smtClean="0"/>
              <a:t>Clique para editar o estilo do subtítulo mestre</a:t>
            </a:r>
            <a:endParaRPr kumimoji="0" lang="en-US"/>
          </a:p>
        </p:txBody>
      </p:sp>
      <p:sp>
        <p:nvSpPr>
          <p:cNvPr id="28" name="Espaço Reservado para Data 27"/>
          <p:cNvSpPr>
            <a:spLocks noGrp="1"/>
          </p:cNvSpPr>
          <p:nvPr>
            <p:ph type="dt" sz="half" idx="10"/>
          </p:nvPr>
        </p:nvSpPr>
        <p:spPr/>
        <p:txBody>
          <a:bodyPr/>
          <a:lstStyle/>
          <a:p>
            <a:fld id="{7493B7B5-4D84-4C95-BDE6-6D69BFCC4BED}" type="datetimeFigureOut">
              <a:rPr lang="pt-BR" smtClean="0"/>
              <a:t>29/11/2011</a:t>
            </a:fld>
            <a:endParaRPr lang="pt-BR"/>
          </a:p>
        </p:txBody>
      </p:sp>
      <p:sp>
        <p:nvSpPr>
          <p:cNvPr id="17" name="Espaço Reservado para Rodapé 16"/>
          <p:cNvSpPr>
            <a:spLocks noGrp="1"/>
          </p:cNvSpPr>
          <p:nvPr>
            <p:ph type="ftr" sz="quarter" idx="11"/>
          </p:nvPr>
        </p:nvSpPr>
        <p:spPr/>
        <p:txBody>
          <a:bodyPr/>
          <a:lstStyle/>
          <a:p>
            <a:endParaRPr lang="pt-BR"/>
          </a:p>
        </p:txBody>
      </p:sp>
      <p:sp>
        <p:nvSpPr>
          <p:cNvPr id="7" name="Conector reto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tângulo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Elipse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Elipse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Espaço Reservado para Número de Slide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4319BFD4-F446-43E4-9CB0-389C86F7BF00}" type="slidenum">
              <a:rPr lang="pt-BR" smtClean="0"/>
              <a:t>‹nº›</a:t>
            </a:fld>
            <a:endParaRPr lang="pt-BR"/>
          </a:p>
        </p:txBody>
      </p:sp>
      <p:sp>
        <p:nvSpPr>
          <p:cNvPr id="8" name="Título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pt-BR" smtClean="0"/>
              <a:t>Clique para editar o estilo do título mestre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bg>
      <p:bgRef idx="1001">
        <a:schemeClr val="bg2"/>
      </p:bgRef>
    </p:bg>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pt-BR" smtClean="0"/>
              <a:t>Clique para editar o estilo do título mestre</a:t>
            </a:r>
            <a:endParaRPr kumimoji="0" lang="en-US"/>
          </a:p>
        </p:txBody>
      </p:sp>
      <p:sp>
        <p:nvSpPr>
          <p:cNvPr id="3" name="Espaço Reservado para Texto Vertical 2"/>
          <p:cNvSpPr>
            <a:spLocks noGrp="1"/>
          </p:cNvSpPr>
          <p:nvPr>
            <p:ph type="body" orient="vert" idx="1"/>
          </p:nvPr>
        </p:nvSpPr>
        <p:spPr/>
        <p:txBody>
          <a:bodyPr vert="eaVer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p>
            <a:fld id="{7493B7B5-4D84-4C95-BDE6-6D69BFCC4BED}" type="datetimeFigureOut">
              <a:rPr lang="pt-BR" smtClean="0"/>
              <a:t>29/11/2011</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4319BFD4-F446-43E4-9CB0-389C86F7BF00}" type="slidenum">
              <a:rPr lang="pt-BR" smtClean="0"/>
              <a:t>‹nº›</a:t>
            </a:fld>
            <a:endParaRPr lang="pt-BR"/>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e texto verticais">
    <p:bg>
      <p:bgRef idx="1001">
        <a:schemeClr val="bg2"/>
      </p:bgRef>
    </p:bg>
    <p:spTree>
      <p:nvGrpSpPr>
        <p:cNvPr id="1" name=""/>
        <p:cNvGrpSpPr/>
        <p:nvPr/>
      </p:nvGrpSpPr>
      <p:grpSpPr>
        <a:xfrm>
          <a:off x="0" y="0"/>
          <a:ext cx="0" cy="0"/>
          <a:chOff x="0" y="0"/>
          <a:chExt cx="0" cy="0"/>
        </a:xfrm>
      </p:grpSpPr>
      <p:sp>
        <p:nvSpPr>
          <p:cNvPr id="7" name="Retângulo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tângulo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tângulo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tângulo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tângulo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tângulo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Conector reto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Elipse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Elipse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Espaço Reservado para Número de Slide 5"/>
          <p:cNvSpPr>
            <a:spLocks noGrp="1"/>
          </p:cNvSpPr>
          <p:nvPr>
            <p:ph type="sldNum" sz="quarter" idx="12"/>
          </p:nvPr>
        </p:nvSpPr>
        <p:spPr>
          <a:xfrm>
            <a:off x="6915912" y="3009901"/>
            <a:ext cx="457200" cy="441325"/>
          </a:xfrm>
        </p:spPr>
        <p:txBody>
          <a:bodyPr/>
          <a:lstStyle/>
          <a:p>
            <a:fld id="{4319BFD4-F446-43E4-9CB0-389C86F7BF00}" type="slidenum">
              <a:rPr lang="pt-BR" smtClean="0"/>
              <a:t>‹nº›</a:t>
            </a:fld>
            <a:endParaRPr lang="pt-BR"/>
          </a:p>
        </p:txBody>
      </p:sp>
      <p:sp>
        <p:nvSpPr>
          <p:cNvPr id="3" name="Espaço Reservado para Texto Vertical 2"/>
          <p:cNvSpPr>
            <a:spLocks noGrp="1"/>
          </p:cNvSpPr>
          <p:nvPr>
            <p:ph type="body" orient="vert" idx="1"/>
          </p:nvPr>
        </p:nvSpPr>
        <p:spPr>
          <a:xfrm>
            <a:off x="304800" y="304800"/>
            <a:ext cx="6553200" cy="5821366"/>
          </a:xfrm>
        </p:spPr>
        <p:txBody>
          <a:bodyPr vert="eaVer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p>
            <a:fld id="{7493B7B5-4D84-4C95-BDE6-6D69BFCC4BED}" type="datetimeFigureOut">
              <a:rPr lang="pt-BR" smtClean="0"/>
              <a:t>29/11/2011</a:t>
            </a:fld>
            <a:endParaRPr lang="pt-BR"/>
          </a:p>
        </p:txBody>
      </p:sp>
      <p:sp>
        <p:nvSpPr>
          <p:cNvPr id="5" name="Espaço Reservado para Rodapé 4"/>
          <p:cNvSpPr>
            <a:spLocks noGrp="1"/>
          </p:cNvSpPr>
          <p:nvPr>
            <p:ph type="ftr" sz="quarter" idx="11"/>
          </p:nvPr>
        </p:nvSpPr>
        <p:spPr/>
        <p:txBody>
          <a:bodyPr/>
          <a:lstStyle/>
          <a:p>
            <a:endParaRPr lang="pt-BR"/>
          </a:p>
        </p:txBody>
      </p:sp>
      <p:sp>
        <p:nvSpPr>
          <p:cNvPr id="2" name="Título Vertical 1"/>
          <p:cNvSpPr>
            <a:spLocks noGrp="1"/>
          </p:cNvSpPr>
          <p:nvPr>
            <p:ph type="title" orient="vert"/>
          </p:nvPr>
        </p:nvSpPr>
        <p:spPr>
          <a:xfrm>
            <a:off x="7391400" y="304801"/>
            <a:ext cx="1447800" cy="5851525"/>
          </a:xfrm>
        </p:spPr>
        <p:txBody>
          <a:bodyPr vert="eaVert"/>
          <a:lstStyle/>
          <a:p>
            <a:r>
              <a:rPr kumimoji="0" lang="pt-BR" smtClean="0"/>
              <a:t>Clique para editar o estilo do título mestre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bg>
      <p:bgRef idx="1001">
        <a:schemeClr val="bg2"/>
      </p:bgRef>
    </p:bg>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solidFill>
                  <a:schemeClr val="accent3">
                    <a:shade val="75000"/>
                  </a:schemeClr>
                </a:solidFill>
              </a:defRPr>
            </a:lvl1pPr>
          </a:lstStyle>
          <a:p>
            <a:r>
              <a:rPr kumimoji="0" lang="pt-BR" smtClean="0"/>
              <a:t>Clique para editar o estilo do título mestre</a:t>
            </a:r>
            <a:endParaRPr kumimoji="0" lang="en-US"/>
          </a:p>
        </p:txBody>
      </p:sp>
      <p:sp>
        <p:nvSpPr>
          <p:cNvPr id="4" name="Espaço Reservado para Data 3"/>
          <p:cNvSpPr>
            <a:spLocks noGrp="1"/>
          </p:cNvSpPr>
          <p:nvPr>
            <p:ph type="dt" sz="half" idx="10"/>
          </p:nvPr>
        </p:nvSpPr>
        <p:spPr/>
        <p:txBody>
          <a:bodyPr/>
          <a:lstStyle/>
          <a:p>
            <a:fld id="{7493B7B5-4D84-4C95-BDE6-6D69BFCC4BED}" type="datetimeFigureOut">
              <a:rPr lang="pt-BR" smtClean="0"/>
              <a:t>29/11/2011</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a:xfrm>
            <a:off x="4361688" y="1026372"/>
            <a:ext cx="457200" cy="441325"/>
          </a:xfrm>
        </p:spPr>
        <p:txBody>
          <a:bodyPr/>
          <a:lstStyle/>
          <a:p>
            <a:fld id="{4319BFD4-F446-43E4-9CB0-389C86F7BF00}" type="slidenum">
              <a:rPr lang="pt-BR" smtClean="0"/>
              <a:t>‹nº›</a:t>
            </a:fld>
            <a:endParaRPr lang="pt-BR"/>
          </a:p>
        </p:txBody>
      </p:sp>
      <p:sp>
        <p:nvSpPr>
          <p:cNvPr id="8" name="Espaço Reservado para Conteúdo 7"/>
          <p:cNvSpPr>
            <a:spLocks noGrp="1"/>
          </p:cNvSpPr>
          <p:nvPr>
            <p:ph sz="quarter" idx="1"/>
          </p:nvPr>
        </p:nvSpPr>
        <p:spPr>
          <a:xfrm>
            <a:off x="301752" y="1527048"/>
            <a:ext cx="8503920" cy="4572000"/>
          </a:xfrm>
        </p:spPr>
        <p:txBody>
          <a:bodyPr/>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Cabeçalho da Seção">
    <p:bg>
      <p:bgRef idx="1001">
        <a:schemeClr val="bg1"/>
      </p:bgRef>
    </p:bg>
    <p:spTree>
      <p:nvGrpSpPr>
        <p:cNvPr id="1" name=""/>
        <p:cNvGrpSpPr/>
        <p:nvPr/>
      </p:nvGrpSpPr>
      <p:grpSpPr>
        <a:xfrm>
          <a:off x="0" y="0"/>
          <a:ext cx="0" cy="0"/>
          <a:chOff x="0" y="0"/>
          <a:chExt cx="0" cy="0"/>
        </a:xfrm>
      </p:grpSpPr>
      <p:sp>
        <p:nvSpPr>
          <p:cNvPr id="17" name="Retângulo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tângulo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tângulo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tângulo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tângulo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tângulo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Espaço Reservado para Texto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pt-BR" smtClean="0"/>
              <a:t>Clique para editar os estilos do texto mestre</a:t>
            </a:r>
          </a:p>
        </p:txBody>
      </p:sp>
      <p:sp>
        <p:nvSpPr>
          <p:cNvPr id="13" name="Retângulo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tângulo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Espaço Reservado para Rodapé 4"/>
          <p:cNvSpPr>
            <a:spLocks noGrp="1"/>
          </p:cNvSpPr>
          <p:nvPr>
            <p:ph type="ftr" sz="quarter" idx="11"/>
          </p:nvPr>
        </p:nvSpPr>
        <p:spPr/>
        <p:txBody>
          <a:bodyPr/>
          <a:lstStyle/>
          <a:p>
            <a:endParaRPr lang="pt-BR"/>
          </a:p>
        </p:txBody>
      </p:sp>
      <p:sp>
        <p:nvSpPr>
          <p:cNvPr id="4" name="Espaço Reservado para Data 3"/>
          <p:cNvSpPr>
            <a:spLocks noGrp="1"/>
          </p:cNvSpPr>
          <p:nvPr>
            <p:ph type="dt" sz="half" idx="10"/>
          </p:nvPr>
        </p:nvSpPr>
        <p:spPr/>
        <p:txBody>
          <a:bodyPr/>
          <a:lstStyle/>
          <a:p>
            <a:fld id="{7493B7B5-4D84-4C95-BDE6-6D69BFCC4BED}" type="datetimeFigureOut">
              <a:rPr lang="pt-BR" smtClean="0"/>
              <a:t>29/11/2011</a:t>
            </a:fld>
            <a:endParaRPr lang="pt-BR"/>
          </a:p>
        </p:txBody>
      </p:sp>
      <p:sp>
        <p:nvSpPr>
          <p:cNvPr id="8" name="Conector reto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Elipse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Elipse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Espaço Reservado para Número de Slide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4319BFD4-F446-43E4-9CB0-389C86F7BF00}" type="slidenum">
              <a:rPr lang="pt-BR" smtClean="0"/>
              <a:t>‹nº›</a:t>
            </a:fld>
            <a:endParaRPr lang="pt-BR"/>
          </a:p>
        </p:txBody>
      </p:sp>
      <p:sp>
        <p:nvSpPr>
          <p:cNvPr id="2" name="Título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pt-BR" smtClean="0"/>
              <a:t>Clique para editar o estilo do título mestre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bg>
      <p:bgRef idx="1001">
        <a:schemeClr val="bg2"/>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301752" y="228600"/>
            <a:ext cx="8534400" cy="758952"/>
          </a:xfrm>
        </p:spPr>
        <p:txBody>
          <a:bodyPr/>
          <a:lstStyle/>
          <a:p>
            <a:r>
              <a:rPr kumimoji="0" lang="pt-BR" smtClean="0"/>
              <a:t>Clique para editar o estilo do título mestre</a:t>
            </a:r>
            <a:endParaRPr kumimoji="0" lang="en-US"/>
          </a:p>
        </p:txBody>
      </p:sp>
      <p:sp>
        <p:nvSpPr>
          <p:cNvPr id="5" name="Espaço Reservado para Data 4"/>
          <p:cNvSpPr>
            <a:spLocks noGrp="1"/>
          </p:cNvSpPr>
          <p:nvPr>
            <p:ph type="dt" sz="half" idx="10"/>
          </p:nvPr>
        </p:nvSpPr>
        <p:spPr>
          <a:xfrm>
            <a:off x="5791200" y="6409944"/>
            <a:ext cx="3044952" cy="365760"/>
          </a:xfrm>
        </p:spPr>
        <p:txBody>
          <a:bodyPr/>
          <a:lstStyle/>
          <a:p>
            <a:fld id="{7493B7B5-4D84-4C95-BDE6-6D69BFCC4BED}" type="datetimeFigureOut">
              <a:rPr lang="pt-BR" smtClean="0"/>
              <a:t>29/11/2011</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4319BFD4-F446-43E4-9CB0-389C86F7BF00}" type="slidenum">
              <a:rPr lang="pt-BR" smtClean="0"/>
              <a:t>‹nº›</a:t>
            </a:fld>
            <a:endParaRPr lang="pt-BR"/>
          </a:p>
        </p:txBody>
      </p:sp>
      <p:sp>
        <p:nvSpPr>
          <p:cNvPr id="8" name="Conector reto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Espaço Reservado para Conteúdo 9"/>
          <p:cNvSpPr>
            <a:spLocks noGrp="1"/>
          </p:cNvSpPr>
          <p:nvPr>
            <p:ph sz="half" idx="1"/>
          </p:nvPr>
        </p:nvSpPr>
        <p:spPr>
          <a:xfrm>
            <a:off x="301752" y="1371600"/>
            <a:ext cx="4038600" cy="4681728"/>
          </a:xfrm>
        </p:spPr>
        <p:txBody>
          <a:bodyPr/>
          <a:lstStyle>
            <a:lvl1pPr>
              <a:defRPr sz="2500"/>
            </a:lvl1pPr>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12" name="Espaço Reservado para Conteúdo 11"/>
          <p:cNvSpPr>
            <a:spLocks noGrp="1"/>
          </p:cNvSpPr>
          <p:nvPr>
            <p:ph sz="half" idx="2"/>
          </p:nvPr>
        </p:nvSpPr>
        <p:spPr>
          <a:xfrm>
            <a:off x="4800600" y="1371600"/>
            <a:ext cx="4038600" cy="4681728"/>
          </a:xfrm>
        </p:spPr>
        <p:txBody>
          <a:bodyPr/>
          <a:lstStyle>
            <a:lvl1pPr>
              <a:defRPr sz="2500"/>
            </a:lvl1pPr>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ção">
    <p:bg>
      <p:bgRef idx="1001">
        <a:schemeClr val="bg2"/>
      </p:bgRef>
    </p:bg>
    <p:spTree>
      <p:nvGrpSpPr>
        <p:cNvPr id="1" name=""/>
        <p:cNvGrpSpPr/>
        <p:nvPr/>
      </p:nvGrpSpPr>
      <p:grpSpPr>
        <a:xfrm>
          <a:off x="0" y="0"/>
          <a:ext cx="0" cy="0"/>
          <a:chOff x="0" y="0"/>
          <a:chExt cx="0" cy="0"/>
        </a:xfrm>
      </p:grpSpPr>
      <p:sp>
        <p:nvSpPr>
          <p:cNvPr id="10" name="Conector reto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tângulo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tângulo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tângulo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tângulo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tângulo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tângulo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Espaço Reservado para Texto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pt-BR" smtClean="0"/>
              <a:t>Clique para editar os estilos do texto mestre</a:t>
            </a:r>
          </a:p>
        </p:txBody>
      </p:sp>
      <p:sp>
        <p:nvSpPr>
          <p:cNvPr id="4" name="Espaço Reservado para Texto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pt-BR" smtClean="0"/>
              <a:t>Clique para editar os estilos do texto mestre</a:t>
            </a:r>
          </a:p>
        </p:txBody>
      </p:sp>
      <p:sp>
        <p:nvSpPr>
          <p:cNvPr id="7" name="Espaço Reservado para Data 6"/>
          <p:cNvSpPr>
            <a:spLocks noGrp="1"/>
          </p:cNvSpPr>
          <p:nvPr>
            <p:ph type="dt" sz="half" idx="10"/>
          </p:nvPr>
        </p:nvSpPr>
        <p:spPr/>
        <p:txBody>
          <a:bodyPr/>
          <a:lstStyle/>
          <a:p>
            <a:fld id="{7493B7B5-4D84-4C95-BDE6-6D69BFCC4BED}" type="datetimeFigureOut">
              <a:rPr lang="pt-BR" smtClean="0"/>
              <a:t>29/11/2011</a:t>
            </a:fld>
            <a:endParaRPr lang="pt-BR"/>
          </a:p>
        </p:txBody>
      </p:sp>
      <p:sp>
        <p:nvSpPr>
          <p:cNvPr id="8" name="Espaço Reservado para Rodapé 7"/>
          <p:cNvSpPr>
            <a:spLocks noGrp="1"/>
          </p:cNvSpPr>
          <p:nvPr>
            <p:ph type="ftr" sz="quarter" idx="11"/>
          </p:nvPr>
        </p:nvSpPr>
        <p:spPr>
          <a:xfrm>
            <a:off x="304800" y="6409944"/>
            <a:ext cx="3581400" cy="365760"/>
          </a:xfrm>
        </p:spPr>
        <p:txBody>
          <a:bodyPr/>
          <a:lstStyle/>
          <a:p>
            <a:endParaRPr lang="pt-BR"/>
          </a:p>
        </p:txBody>
      </p:sp>
      <p:sp>
        <p:nvSpPr>
          <p:cNvPr id="15" name="Conector reto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tângulo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Espaço Reservado para Conteúdo 23"/>
          <p:cNvSpPr>
            <a:spLocks noGrp="1"/>
          </p:cNvSpPr>
          <p:nvPr>
            <p:ph sz="quarter" idx="2"/>
          </p:nvPr>
        </p:nvSpPr>
        <p:spPr>
          <a:xfrm>
            <a:off x="301752" y="2471383"/>
            <a:ext cx="4041648" cy="3818404"/>
          </a:xfrm>
        </p:spPr>
        <p:txBody>
          <a:bodyPr/>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26" name="Espaço Reservado para Conteúdo 25"/>
          <p:cNvSpPr>
            <a:spLocks noGrp="1"/>
          </p:cNvSpPr>
          <p:nvPr>
            <p:ph sz="quarter" idx="4"/>
          </p:nvPr>
        </p:nvSpPr>
        <p:spPr>
          <a:xfrm>
            <a:off x="4800600" y="2471383"/>
            <a:ext cx="4038600" cy="3822192"/>
          </a:xfrm>
        </p:spPr>
        <p:txBody>
          <a:bodyPr/>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25" name="Elipse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Elipse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Espaço Reservado para Número de Slide 8"/>
          <p:cNvSpPr>
            <a:spLocks noGrp="1"/>
          </p:cNvSpPr>
          <p:nvPr>
            <p:ph type="sldNum" sz="quarter" idx="12"/>
          </p:nvPr>
        </p:nvSpPr>
        <p:spPr>
          <a:xfrm>
            <a:off x="4343400" y="1042416"/>
            <a:ext cx="457200" cy="441325"/>
          </a:xfrm>
        </p:spPr>
        <p:txBody>
          <a:bodyPr/>
          <a:lstStyle>
            <a:lvl1pPr algn="ctr">
              <a:defRPr/>
            </a:lvl1pPr>
          </a:lstStyle>
          <a:p>
            <a:fld id="{4319BFD4-F446-43E4-9CB0-389C86F7BF00}" type="slidenum">
              <a:rPr lang="pt-BR" smtClean="0"/>
              <a:t>‹nº›</a:t>
            </a:fld>
            <a:endParaRPr lang="pt-BR"/>
          </a:p>
        </p:txBody>
      </p:sp>
      <p:sp>
        <p:nvSpPr>
          <p:cNvPr id="23" name="Título 22"/>
          <p:cNvSpPr>
            <a:spLocks noGrp="1"/>
          </p:cNvSpPr>
          <p:nvPr>
            <p:ph type="title"/>
          </p:nvPr>
        </p:nvSpPr>
        <p:spPr/>
        <p:txBody>
          <a:bodyPr rtlCol="0" anchor="b" anchorCtr="0"/>
          <a:lstStyle/>
          <a:p>
            <a:r>
              <a:rPr kumimoji="0" lang="pt-BR" smtClean="0"/>
              <a:t>Clique para editar o estilo do título mestre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pt-BR" smtClean="0"/>
              <a:t>Clique para editar o estilo do título mestre</a:t>
            </a:r>
            <a:endParaRPr kumimoji="0" lang="en-US"/>
          </a:p>
        </p:txBody>
      </p:sp>
      <p:sp>
        <p:nvSpPr>
          <p:cNvPr id="3" name="Espaço Reservado para Data 2"/>
          <p:cNvSpPr>
            <a:spLocks noGrp="1"/>
          </p:cNvSpPr>
          <p:nvPr>
            <p:ph type="dt" sz="half" idx="10"/>
          </p:nvPr>
        </p:nvSpPr>
        <p:spPr/>
        <p:txBody>
          <a:bodyPr/>
          <a:lstStyle/>
          <a:p>
            <a:fld id="{7493B7B5-4D84-4C95-BDE6-6D69BFCC4BED}" type="datetimeFigureOut">
              <a:rPr lang="pt-BR" smtClean="0"/>
              <a:t>29/11/2011</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a:xfrm>
            <a:off x="4343400" y="1036020"/>
            <a:ext cx="457200" cy="441325"/>
          </a:xfrm>
        </p:spPr>
        <p:txBody>
          <a:bodyPr/>
          <a:lstStyle/>
          <a:p>
            <a:fld id="{4319BFD4-F446-43E4-9CB0-389C86F7BF00}" type="slidenum">
              <a:rPr lang="pt-BR" smtClean="0"/>
              <a:t>‹nº›</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m branco">
    <p:spTree>
      <p:nvGrpSpPr>
        <p:cNvPr id="1" name=""/>
        <p:cNvGrpSpPr/>
        <p:nvPr/>
      </p:nvGrpSpPr>
      <p:grpSpPr>
        <a:xfrm>
          <a:off x="0" y="0"/>
          <a:ext cx="0" cy="0"/>
          <a:chOff x="0" y="0"/>
          <a:chExt cx="0" cy="0"/>
        </a:xfrm>
      </p:grpSpPr>
      <p:sp>
        <p:nvSpPr>
          <p:cNvPr id="7" name="Retângulo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tângulo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tângulo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tângulo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tângulo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tângulo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Espaço Reservado para Data 1"/>
          <p:cNvSpPr>
            <a:spLocks noGrp="1"/>
          </p:cNvSpPr>
          <p:nvPr>
            <p:ph type="dt" sz="half" idx="10"/>
          </p:nvPr>
        </p:nvSpPr>
        <p:spPr/>
        <p:txBody>
          <a:bodyPr/>
          <a:lstStyle/>
          <a:p>
            <a:fld id="{7493B7B5-4D84-4C95-BDE6-6D69BFCC4BED}" type="datetimeFigureOut">
              <a:rPr lang="pt-BR" smtClean="0"/>
              <a:t>29/11/2011</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a:xfrm>
            <a:off x="4267200" y="6324600"/>
            <a:ext cx="609600" cy="441324"/>
          </a:xfrm>
        </p:spPr>
        <p:txBody>
          <a:bodyPr/>
          <a:lstStyle>
            <a:lvl1pPr>
              <a:defRPr>
                <a:solidFill>
                  <a:srgbClr val="FFFFFF"/>
                </a:solidFill>
              </a:defRPr>
            </a:lvl1pPr>
          </a:lstStyle>
          <a:p>
            <a:fld id="{4319BFD4-F446-43E4-9CB0-389C86F7BF00}" type="slidenum">
              <a:rPr lang="pt-BR" smtClean="0"/>
              <a:t>‹nº›</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bg>
      <p:bgRef idx="1001">
        <a:schemeClr val="bg1"/>
      </p:bgRef>
    </p:bg>
    <p:spTree>
      <p:nvGrpSpPr>
        <p:cNvPr id="1" name=""/>
        <p:cNvGrpSpPr/>
        <p:nvPr/>
      </p:nvGrpSpPr>
      <p:grpSpPr>
        <a:xfrm>
          <a:off x="0" y="0"/>
          <a:ext cx="0" cy="0"/>
          <a:chOff x="0" y="0"/>
          <a:chExt cx="0" cy="0"/>
        </a:xfrm>
      </p:grpSpPr>
      <p:sp>
        <p:nvSpPr>
          <p:cNvPr id="19" name="Retângulo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tângulo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tângulo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tângulo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tângulo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tângulo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ítulo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pt-BR" smtClean="0"/>
              <a:t>Clique para editar o estilo do título mestre</a:t>
            </a:r>
            <a:endParaRPr kumimoji="0" lang="en-US"/>
          </a:p>
        </p:txBody>
      </p:sp>
      <p:sp>
        <p:nvSpPr>
          <p:cNvPr id="3" name="Espaço Reservado para Texto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pt-BR" smtClean="0"/>
              <a:t>Clique para editar os estilos do texto mestre</a:t>
            </a:r>
          </a:p>
        </p:txBody>
      </p:sp>
      <p:sp>
        <p:nvSpPr>
          <p:cNvPr id="8" name="Retângulo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Conector reto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Espaço Reservado para Conteúdo 19"/>
          <p:cNvSpPr>
            <a:spLocks noGrp="1"/>
          </p:cNvSpPr>
          <p:nvPr>
            <p:ph sz="quarter" idx="1"/>
          </p:nvPr>
        </p:nvSpPr>
        <p:spPr>
          <a:xfrm>
            <a:off x="3124200" y="685800"/>
            <a:ext cx="5638800" cy="5410200"/>
          </a:xfrm>
        </p:spPr>
        <p:txBody>
          <a:bodyPr/>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10" name="Elipse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Elipse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Espaço Reservado para Número de Slide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4319BFD4-F446-43E4-9CB0-389C86F7BF00}" type="slidenum">
              <a:rPr lang="pt-BR" smtClean="0"/>
              <a:t>‹nº›</a:t>
            </a:fld>
            <a:endParaRPr lang="pt-BR"/>
          </a:p>
        </p:txBody>
      </p:sp>
      <p:sp>
        <p:nvSpPr>
          <p:cNvPr id="21" name="Retângulo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Espaço Reservado para Data 4"/>
          <p:cNvSpPr>
            <a:spLocks noGrp="1"/>
          </p:cNvSpPr>
          <p:nvPr>
            <p:ph type="dt" sz="half" idx="10"/>
          </p:nvPr>
        </p:nvSpPr>
        <p:spPr/>
        <p:txBody>
          <a:bodyPr/>
          <a:lstStyle/>
          <a:p>
            <a:fld id="{7493B7B5-4D84-4C95-BDE6-6D69BFCC4BED}" type="datetimeFigureOut">
              <a:rPr lang="pt-BR" smtClean="0"/>
              <a:t>29/11/2011</a:t>
            </a:fld>
            <a:endParaRPr lang="pt-BR"/>
          </a:p>
        </p:txBody>
      </p:sp>
      <p:sp>
        <p:nvSpPr>
          <p:cNvPr id="6" name="Espaço Reservado para Rodapé 5"/>
          <p:cNvSpPr>
            <a:spLocks noGrp="1"/>
          </p:cNvSpPr>
          <p:nvPr>
            <p:ph type="ftr" sz="quarter" idx="11"/>
          </p:nvPr>
        </p:nvSpPr>
        <p:spPr>
          <a:xfrm>
            <a:off x="301752" y="6410848"/>
            <a:ext cx="3383280" cy="365760"/>
          </a:xfrm>
        </p:spPr>
        <p:txBody>
          <a:bodyPr/>
          <a:lstStyle/>
          <a:p>
            <a:endParaRPr lang="pt-B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21" name="Conector reto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tângulo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tângulo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tângulo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tângulo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tângulo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tângulo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tângulo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Elipse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Elipse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Espaço Reservado para Número de Slide 6"/>
          <p:cNvSpPr>
            <a:spLocks noGrp="1"/>
          </p:cNvSpPr>
          <p:nvPr>
            <p:ph type="sldNum" sz="quarter" idx="12"/>
          </p:nvPr>
        </p:nvSpPr>
        <p:spPr>
          <a:xfrm>
            <a:off x="1371600" y="312738"/>
            <a:ext cx="457200" cy="441325"/>
          </a:xfrm>
        </p:spPr>
        <p:txBody>
          <a:bodyPr/>
          <a:lstStyle/>
          <a:p>
            <a:fld id="{4319BFD4-F446-43E4-9CB0-389C86F7BF00}" type="slidenum">
              <a:rPr lang="pt-BR" smtClean="0"/>
              <a:t>‹nº›</a:t>
            </a:fld>
            <a:endParaRPr lang="pt-BR"/>
          </a:p>
        </p:txBody>
      </p:sp>
      <p:sp>
        <p:nvSpPr>
          <p:cNvPr id="2" name="Título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pt-BR" smtClean="0"/>
              <a:t>Clique para editar o estilo do título mestre</a:t>
            </a:r>
            <a:endParaRPr kumimoji="0" lang="en-US"/>
          </a:p>
        </p:txBody>
      </p:sp>
      <p:sp>
        <p:nvSpPr>
          <p:cNvPr id="3" name="Espaço Reservado para Imagem 2"/>
          <p:cNvSpPr>
            <a:spLocks noGrp="1"/>
          </p:cNvSpPr>
          <p:nvPr>
            <p:ph type="pic" idx="1"/>
          </p:nvPr>
        </p:nvSpPr>
        <p:spPr>
          <a:xfrm>
            <a:off x="3000375" y="609600"/>
            <a:ext cx="5867400" cy="4267200"/>
          </a:xfrm>
        </p:spPr>
        <p:txBody>
          <a:bodyPr/>
          <a:lstStyle>
            <a:lvl1pPr marL="0" indent="0">
              <a:buNone/>
              <a:defRPr sz="3200"/>
            </a:lvl1pPr>
          </a:lstStyle>
          <a:p>
            <a:r>
              <a:rPr kumimoji="0" lang="pt-BR" smtClean="0"/>
              <a:t>Clique no ícone para adicionar uma imagem</a:t>
            </a:r>
            <a:endParaRPr kumimoji="0" lang="en-US" dirty="0"/>
          </a:p>
        </p:txBody>
      </p:sp>
      <p:sp>
        <p:nvSpPr>
          <p:cNvPr id="4" name="Espaço Reservado para Texto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pt-BR" smtClean="0"/>
              <a:t>Clique para editar os estilos do texto mestre</a:t>
            </a:r>
          </a:p>
        </p:txBody>
      </p:sp>
      <p:sp>
        <p:nvSpPr>
          <p:cNvPr id="22" name="Retângulo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Espaço Reservado para Data 4"/>
          <p:cNvSpPr>
            <a:spLocks noGrp="1"/>
          </p:cNvSpPr>
          <p:nvPr>
            <p:ph type="dt" sz="half" idx="10"/>
          </p:nvPr>
        </p:nvSpPr>
        <p:spPr>
          <a:xfrm>
            <a:off x="5788152" y="6404984"/>
            <a:ext cx="3044952" cy="365760"/>
          </a:xfrm>
        </p:spPr>
        <p:txBody>
          <a:bodyPr/>
          <a:lstStyle/>
          <a:p>
            <a:fld id="{7493B7B5-4D84-4C95-BDE6-6D69BFCC4BED}" type="datetimeFigureOut">
              <a:rPr lang="pt-BR" smtClean="0"/>
              <a:t>29/11/2011</a:t>
            </a:fld>
            <a:endParaRPr lang="pt-BR"/>
          </a:p>
        </p:txBody>
      </p:sp>
      <p:sp>
        <p:nvSpPr>
          <p:cNvPr id="6" name="Espaço Reservado para Rodapé 5"/>
          <p:cNvSpPr>
            <a:spLocks noGrp="1"/>
          </p:cNvSpPr>
          <p:nvPr>
            <p:ph type="ftr" sz="quarter" idx="11"/>
          </p:nvPr>
        </p:nvSpPr>
        <p:spPr>
          <a:xfrm>
            <a:off x="301752" y="6410848"/>
            <a:ext cx="3584448" cy="365760"/>
          </a:xfrm>
        </p:spPr>
        <p:txBody>
          <a:bodyPr/>
          <a:lstStyle/>
          <a:p>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tângulo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tângulo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tângulo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tângulo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tângulo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Espaço Reservado para Data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7493B7B5-4D84-4C95-BDE6-6D69BFCC4BED}" type="datetimeFigureOut">
              <a:rPr lang="pt-BR" smtClean="0"/>
              <a:t>29/11/2011</a:t>
            </a:fld>
            <a:endParaRPr lang="pt-BR"/>
          </a:p>
        </p:txBody>
      </p:sp>
      <p:sp>
        <p:nvSpPr>
          <p:cNvPr id="3" name="Espaço Reservado para Rodapé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pt-BR"/>
          </a:p>
        </p:txBody>
      </p:sp>
      <p:sp>
        <p:nvSpPr>
          <p:cNvPr id="8" name="Retângulo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Conector reto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Elipse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Elipse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Espaço Reservado para Número de Slide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4319BFD4-F446-43E4-9CB0-389C86F7BF00}" type="slidenum">
              <a:rPr lang="pt-BR" smtClean="0"/>
              <a:t>‹nº›</a:t>
            </a:fld>
            <a:endParaRPr lang="pt-BR"/>
          </a:p>
        </p:txBody>
      </p:sp>
      <p:sp>
        <p:nvSpPr>
          <p:cNvPr id="22" name="Espaço Reservado para Título 21"/>
          <p:cNvSpPr>
            <a:spLocks noGrp="1"/>
          </p:cNvSpPr>
          <p:nvPr>
            <p:ph type="title"/>
          </p:nvPr>
        </p:nvSpPr>
        <p:spPr>
          <a:xfrm>
            <a:off x="301752" y="228600"/>
            <a:ext cx="8534400" cy="758952"/>
          </a:xfrm>
          <a:prstGeom prst="rect">
            <a:avLst/>
          </a:prstGeom>
        </p:spPr>
        <p:txBody>
          <a:bodyPr vert="horz" anchor="b">
            <a:normAutofit/>
          </a:bodyPr>
          <a:lstStyle/>
          <a:p>
            <a:r>
              <a:rPr kumimoji="0" lang="pt-BR" smtClean="0"/>
              <a:t>Clique para editar o estilo do título mestre</a:t>
            </a:r>
            <a:endParaRPr kumimoji="0" lang="en-US"/>
          </a:p>
        </p:txBody>
      </p:sp>
      <p:sp>
        <p:nvSpPr>
          <p:cNvPr id="13" name="Espaço Reservado para Texto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pt-BR" smtClean="0"/>
              <a:t>Clique para editar os estilos do texto mestre</a:t>
            </a:r>
          </a:p>
          <a:p>
            <a:pPr lvl="1" eaLnBrk="1" latinLnBrk="0" hangingPunct="1"/>
            <a:r>
              <a:rPr kumimoji="0" lang="pt-BR" smtClean="0"/>
              <a:t>Segundo nível</a:t>
            </a:r>
          </a:p>
          <a:p>
            <a:pPr lvl="2" eaLnBrk="1" latinLnBrk="0" hangingPunct="1"/>
            <a:r>
              <a:rPr kumimoji="0" lang="pt-BR" smtClean="0"/>
              <a:t>Terceiro nível</a:t>
            </a:r>
          </a:p>
          <a:p>
            <a:pPr lvl="3" eaLnBrk="1" latinLnBrk="0" hangingPunct="1"/>
            <a:r>
              <a:rPr kumimoji="0" lang="pt-BR" smtClean="0"/>
              <a:t>Quarto nível</a:t>
            </a:r>
          </a:p>
          <a:p>
            <a:pPr lvl="4" eaLnBrk="1" latinLnBrk="0" hangingPunct="1"/>
            <a:r>
              <a:rPr kumimoji="0" lang="pt-BR" smtClean="0"/>
              <a:t>Quinto nível</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467544" y="260648"/>
            <a:ext cx="8424936" cy="2585323"/>
          </a:xfrm>
          <a:prstGeom prst="rect">
            <a:avLst/>
          </a:prstGeom>
          <a:noFill/>
        </p:spPr>
        <p:txBody>
          <a:bodyPr wrap="square" rtlCol="0">
            <a:spAutoFit/>
          </a:bodyPr>
          <a:lstStyle/>
          <a:p>
            <a:pPr algn="ctr"/>
            <a:r>
              <a:rPr lang="pt-BR" sz="2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UNIVERSIDADE FEDERAL DE ALAGOAS-UFAL</a:t>
            </a:r>
          </a:p>
          <a:p>
            <a:pPr algn="ctr"/>
            <a:r>
              <a:rPr lang="pt-BR" sz="2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CENTRO DE EDUCAÇÃO-CEDU</a:t>
            </a:r>
          </a:p>
          <a:p>
            <a:pPr algn="ctr"/>
            <a:r>
              <a:rPr lang="pt-BR" sz="2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CURSO DE LICENCIATURA EM PEDAGOGIA- 1º PERÍODO- VESPERTINO</a:t>
            </a:r>
          </a:p>
          <a:p>
            <a:pPr algn="ctr"/>
            <a:r>
              <a:rPr lang="pt-BR" sz="2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KARINE MARIA PIRES DOS SANTOS SILVA</a:t>
            </a:r>
          </a:p>
          <a:p>
            <a:r>
              <a:rPr lang="pt-BR" sz="2400" b="1" dirty="0">
                <a:latin typeface="Times New Roman" pitchFamily="18" charset="0"/>
                <a:cs typeface="Times New Roman" pitchFamily="18" charset="0"/>
              </a:rPr>
              <a:t> </a:t>
            </a:r>
          </a:p>
          <a:p>
            <a:endParaRPr lang="pt-BR" dirty="0"/>
          </a:p>
        </p:txBody>
      </p:sp>
      <p:sp>
        <p:nvSpPr>
          <p:cNvPr id="6" name="CaixaDeTexto 5"/>
          <p:cNvSpPr txBox="1"/>
          <p:nvPr/>
        </p:nvSpPr>
        <p:spPr>
          <a:xfrm>
            <a:off x="467544" y="3356992"/>
            <a:ext cx="7848872" cy="1323439"/>
          </a:xfrm>
          <a:prstGeom prst="rect">
            <a:avLst/>
          </a:prstGeom>
          <a:noFill/>
        </p:spPr>
        <p:txBody>
          <a:bodyPr wrap="square" rtlCol="0">
            <a:spAutoFit/>
          </a:bodyPr>
          <a:lstStyle/>
          <a:p>
            <a:pPr algn="ctr"/>
            <a:r>
              <a:rPr lang="pt-BR" sz="2000" b="1" dirty="0">
                <a:solidFill>
                  <a:schemeClr val="tx2"/>
                </a:solidFill>
              </a:rPr>
              <a:t>Projeto para utilização das tecnologias na Escola visitada a partir da pesquisa de campo realizada pelos alunos.</a:t>
            </a:r>
            <a:endParaRPr lang="pt-BR" sz="2000" dirty="0">
              <a:solidFill>
                <a:schemeClr val="tx2"/>
              </a:solidFill>
            </a:endParaRPr>
          </a:p>
          <a:p>
            <a:pPr algn="ctr"/>
            <a:r>
              <a:rPr lang="pt-BR" sz="2000" b="1" dirty="0">
                <a:solidFill>
                  <a:schemeClr val="tx2"/>
                </a:solidFill>
              </a:rPr>
              <a:t> </a:t>
            </a:r>
            <a:endParaRPr lang="pt-BR" sz="2000" dirty="0">
              <a:solidFill>
                <a:schemeClr val="tx2"/>
              </a:solidFill>
            </a:endParaRPr>
          </a:p>
          <a:p>
            <a:pPr algn="ctr"/>
            <a:endParaRPr lang="pt-BR" sz="2000" dirty="0">
              <a:solidFill>
                <a:schemeClr val="tx2"/>
              </a:solidFill>
            </a:endParaRPr>
          </a:p>
        </p:txBody>
      </p:sp>
      <p:sp>
        <p:nvSpPr>
          <p:cNvPr id="7" name="CaixaDeTexto 6"/>
          <p:cNvSpPr txBox="1"/>
          <p:nvPr/>
        </p:nvSpPr>
        <p:spPr>
          <a:xfrm>
            <a:off x="2483768" y="5877272"/>
            <a:ext cx="3600400" cy="646331"/>
          </a:xfrm>
          <a:prstGeom prst="rect">
            <a:avLst/>
          </a:prstGeom>
          <a:noFill/>
        </p:spPr>
        <p:txBody>
          <a:bodyPr wrap="square" rtlCol="0">
            <a:spAutoFit/>
          </a:bodyPr>
          <a:lstStyle/>
          <a:p>
            <a:pPr algn="ctr"/>
            <a:r>
              <a:rPr lang="pt-BR" b="1" dirty="0">
                <a:solidFill>
                  <a:schemeClr val="tx2"/>
                </a:solidFill>
              </a:rPr>
              <a:t>MACEIÓ, 2011</a:t>
            </a:r>
          </a:p>
          <a:p>
            <a:pPr algn="ctr"/>
            <a:endParaRPr lang="pt-BR" b="1" dirty="0">
              <a:solidFill>
                <a:schemeClr val="tx2"/>
              </a:solidFill>
            </a:endParaRPr>
          </a:p>
        </p:txBody>
      </p:sp>
      <p:pic>
        <p:nvPicPr>
          <p:cNvPr id="10" name="Imagem 9" descr="UFAL LOGO.jpg"/>
          <p:cNvPicPr>
            <a:picLocks noChangeAspect="1"/>
          </p:cNvPicPr>
          <p:nvPr/>
        </p:nvPicPr>
        <p:blipFill>
          <a:blip r:embed="rId2" cstate="print"/>
          <a:stretch>
            <a:fillRect/>
          </a:stretch>
        </p:blipFill>
        <p:spPr>
          <a:xfrm>
            <a:off x="8172400" y="188640"/>
            <a:ext cx="694944" cy="146304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sz="quarter" idx="1"/>
          </p:nvPr>
        </p:nvSpPr>
        <p:spPr>
          <a:solidFill>
            <a:schemeClr val="accent2"/>
          </a:solidFill>
        </p:spPr>
        <p:txBody>
          <a:bodyPr>
            <a:normAutofit fontScale="92500" lnSpcReduction="20000"/>
          </a:bodyPr>
          <a:lstStyle/>
          <a:p>
            <a:pPr algn="just">
              <a:buNone/>
            </a:pPr>
            <a:r>
              <a:rPr lang="pt-BR" b="1" dirty="0" smtClean="0">
                <a:solidFill>
                  <a:schemeClr val="bg1"/>
                </a:solidFill>
                <a:latin typeface="Times New Roman" pitchFamily="18" charset="0"/>
                <a:cs typeface="Times New Roman" pitchFamily="18" charset="0"/>
              </a:rPr>
              <a:t>2º Qual será o real motivo- além da falta de equipamentos tão indicada por seus gestores quando perguntado pela não utilização dos meios existentes na escola?</a:t>
            </a:r>
          </a:p>
          <a:p>
            <a:pPr algn="just">
              <a:buNone/>
            </a:pPr>
            <a:r>
              <a:rPr lang="pt-BR" b="1" dirty="0" smtClean="0">
                <a:solidFill>
                  <a:schemeClr val="bg1"/>
                </a:solidFill>
                <a:latin typeface="Times New Roman" pitchFamily="18" charset="0"/>
                <a:cs typeface="Times New Roman" pitchFamily="18" charset="0"/>
              </a:rPr>
              <a:t>         Essa também é uma questão que se assemelha muito a primeira, se de um lado a deficiência do uso das TICs em muitas escolas é a falta da formação destes profissionais na área, uma segunda seria então a falta de equipamento nas escolas, pois se de um lado existe o laboratório de informática por exemplo, de outro lado o que irá dificultar o acesso a esses meios é a falta de internet, pois como utilizar computadores sem acesso a internet, é claro que ele funciona em prefeito estado com a falta dela, mas é de extrema importância sua presença para pesquisa além das bibliotecas possa existir na escola.</a:t>
            </a:r>
          </a:p>
          <a:p>
            <a:pPr algn="just">
              <a:buNone/>
            </a:pPr>
            <a:endParaRPr lang="pt-BR" b="1" dirty="0">
              <a:solidFill>
                <a:schemeClr val="bg1"/>
              </a:solidFill>
              <a:latin typeface="Times New Roman" pitchFamily="18" charset="0"/>
              <a:cs typeface="Times New Roman" pitchFamily="18" charset="0"/>
            </a:endParaRPr>
          </a:p>
        </p:txBody>
      </p:sp>
      <p:sp>
        <p:nvSpPr>
          <p:cNvPr id="4" name="Título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pt-BR" dirty="0" smtClean="0"/>
              <a:t>Estratégias/Procedimentos</a:t>
            </a:r>
            <a:endParaRPr lang="pt-BR" dirty="0"/>
          </a:p>
        </p:txBody>
      </p:sp>
      <p:sp>
        <p:nvSpPr>
          <p:cNvPr id="5" name="CaixaDeTexto 4"/>
          <p:cNvSpPr txBox="1"/>
          <p:nvPr/>
        </p:nvSpPr>
        <p:spPr>
          <a:xfrm>
            <a:off x="8532440" y="6309320"/>
            <a:ext cx="288032" cy="369332"/>
          </a:xfrm>
          <a:prstGeom prst="rect">
            <a:avLst/>
          </a:prstGeom>
          <a:noFill/>
        </p:spPr>
        <p:txBody>
          <a:bodyPr wrap="square" rtlCol="0">
            <a:spAutoFit/>
          </a:bodyPr>
          <a:lstStyle/>
          <a:p>
            <a:r>
              <a:rPr lang="pt-BR" dirty="0" smtClean="0"/>
              <a:t>5</a:t>
            </a:r>
            <a:endParaRPr lang="pt-B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sz="quarter" idx="1"/>
          </p:nvPr>
        </p:nvSpPr>
        <p:spPr>
          <a:solidFill>
            <a:schemeClr val="accent2"/>
          </a:solidFill>
        </p:spPr>
        <p:txBody>
          <a:bodyPr>
            <a:normAutofit fontScale="85000" lnSpcReduction="20000"/>
          </a:bodyPr>
          <a:lstStyle/>
          <a:p>
            <a:pPr algn="just">
              <a:buNone/>
            </a:pPr>
            <a:r>
              <a:rPr lang="pt-BR" b="1" dirty="0" smtClean="0">
                <a:solidFill>
                  <a:schemeClr val="bg1"/>
                </a:solidFill>
                <a:latin typeface="Times New Roman" pitchFamily="18" charset="0"/>
                <a:cs typeface="Times New Roman" pitchFamily="18" charset="0"/>
              </a:rPr>
              <a:t>3º Será que realmente dá pra unificar tecnologia e educação em meios onde a ludicidade impera?</a:t>
            </a:r>
          </a:p>
          <a:p>
            <a:pPr algn="just">
              <a:buNone/>
            </a:pPr>
            <a:r>
              <a:rPr lang="pt-BR" b="1" dirty="0" smtClean="0">
                <a:solidFill>
                  <a:schemeClr val="bg1"/>
                </a:solidFill>
                <a:latin typeface="Times New Roman" pitchFamily="18" charset="0"/>
                <a:cs typeface="Times New Roman" pitchFamily="18" charset="0"/>
              </a:rPr>
              <a:t>          Cabe uma resposta simples e óbvia, a orientação de todos os profissionais que forem dirigir as aulas, sua palavra deve ser imposta sobre a turma. </a:t>
            </a:r>
          </a:p>
          <a:p>
            <a:pPr algn="just">
              <a:buNone/>
            </a:pPr>
            <a:r>
              <a:rPr lang="pt-BR" b="1" dirty="0" smtClean="0">
                <a:solidFill>
                  <a:schemeClr val="bg1"/>
                </a:solidFill>
                <a:latin typeface="Times New Roman" pitchFamily="18" charset="0"/>
                <a:cs typeface="Times New Roman" pitchFamily="18" charset="0"/>
              </a:rPr>
              <a:t>         Sobre estas questões me dirijo ao que desejo aplicar na escola em que visitei. Esta escola da rede pública. Possui um laboratório de informática e lá onde pretendo implementar meu projeto, este laboratório possui computadores ligados a internet, que é de tremenda importância para que o projeto seja levado a frente, onde atendem a toda uma turma se forem levados de uma vez só. </a:t>
            </a:r>
          </a:p>
          <a:p>
            <a:pPr algn="just">
              <a:buNone/>
            </a:pPr>
            <a:r>
              <a:rPr lang="pt-BR" b="1" dirty="0" smtClean="0">
                <a:solidFill>
                  <a:schemeClr val="bg1"/>
                </a:solidFill>
                <a:latin typeface="Times New Roman" pitchFamily="18" charset="0"/>
                <a:cs typeface="Times New Roman" pitchFamily="18" charset="0"/>
              </a:rPr>
              <a:t>         O Blog na Sala de Aula tem como principal objetivo além de incluí-los no meio tecnológico disponível na escola, descobrirem seus talentos que por ventura possam existir. </a:t>
            </a:r>
          </a:p>
        </p:txBody>
      </p:sp>
      <p:sp>
        <p:nvSpPr>
          <p:cNvPr id="4" name="Título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pt-BR" dirty="0" smtClean="0"/>
              <a:t>Estratégias/Procedimentos</a:t>
            </a:r>
            <a:endParaRPr lang="pt-BR" dirty="0"/>
          </a:p>
        </p:txBody>
      </p:sp>
      <p:sp>
        <p:nvSpPr>
          <p:cNvPr id="5" name="CaixaDeTexto 4"/>
          <p:cNvSpPr txBox="1"/>
          <p:nvPr/>
        </p:nvSpPr>
        <p:spPr>
          <a:xfrm>
            <a:off x="8244408" y="6237312"/>
            <a:ext cx="576064" cy="369332"/>
          </a:xfrm>
          <a:prstGeom prst="rect">
            <a:avLst/>
          </a:prstGeom>
          <a:noFill/>
        </p:spPr>
        <p:txBody>
          <a:bodyPr wrap="square" rtlCol="0">
            <a:spAutoFit/>
          </a:bodyPr>
          <a:lstStyle/>
          <a:p>
            <a:r>
              <a:rPr lang="pt-BR" dirty="0" smtClean="0"/>
              <a:t>5</a:t>
            </a:r>
            <a:endParaRPr lang="pt-B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sz="quarter" idx="1"/>
          </p:nvPr>
        </p:nvSpPr>
        <p:spPr>
          <a:solidFill>
            <a:schemeClr val="accent2"/>
          </a:solidFill>
        </p:spPr>
        <p:txBody>
          <a:bodyPr>
            <a:normAutofit fontScale="70000" lnSpcReduction="20000"/>
          </a:bodyPr>
          <a:lstStyle/>
          <a:p>
            <a:pPr>
              <a:buNone/>
            </a:pPr>
            <a:r>
              <a:rPr lang="pt-BR" b="1" dirty="0" smtClean="0">
                <a:solidFill>
                  <a:schemeClr val="bg1"/>
                </a:solidFill>
                <a:latin typeface="Times New Roman" pitchFamily="18" charset="0"/>
                <a:cs typeface="Times New Roman" pitchFamily="18" charset="0"/>
              </a:rPr>
              <a:t> Este blog será utilizado por alunos de toda a escola sobre a supervisão de alguns monitores que darão autorização para editarem seu blog. Esta autorização será por conta de uma senha que apenas os monitores terão acesso, além da senha, sua responsabilidade incluirá também a, verificação ortográfica se caso for digitado algo por parte dos alunos, fotos postadas deverão ter permissão dos monitores para que não haja maiores problemas futuros. </a:t>
            </a:r>
          </a:p>
          <a:p>
            <a:pPr>
              <a:buNone/>
            </a:pPr>
            <a:r>
              <a:rPr lang="pt-BR" b="1" dirty="0" smtClean="0">
                <a:solidFill>
                  <a:schemeClr val="bg1"/>
                </a:solidFill>
                <a:latin typeface="Times New Roman" pitchFamily="18" charset="0"/>
                <a:cs typeface="Times New Roman" pitchFamily="18" charset="0"/>
              </a:rPr>
              <a:t>         Todo o conteúdo postado neste blog será autorizado previamente por cada monitor de sua turma, devendo este ser professor da mesma escola.</a:t>
            </a:r>
          </a:p>
          <a:p>
            <a:pPr>
              <a:buNone/>
            </a:pPr>
            <a:r>
              <a:rPr lang="pt-BR" b="1" dirty="0" smtClean="0">
                <a:solidFill>
                  <a:schemeClr val="bg1"/>
                </a:solidFill>
                <a:latin typeface="Times New Roman" pitchFamily="18" charset="0"/>
                <a:cs typeface="Times New Roman" pitchFamily="18" charset="0"/>
              </a:rPr>
              <a:t>         Este blog deverá atender a todo o corpo discente, sem exclusão de nenhum projeto, passeio, trabalho, apresentação na escola,  </a:t>
            </a:r>
            <a:r>
              <a:rPr lang="pt-BR" b="1" dirty="0" err="1" smtClean="0">
                <a:solidFill>
                  <a:schemeClr val="bg1"/>
                </a:solidFill>
                <a:latin typeface="Times New Roman" pitchFamily="18" charset="0"/>
                <a:cs typeface="Times New Roman" pitchFamily="18" charset="0"/>
              </a:rPr>
              <a:t>etc</a:t>
            </a:r>
            <a:r>
              <a:rPr lang="pt-BR" b="1" dirty="0" smtClean="0">
                <a:solidFill>
                  <a:schemeClr val="bg1"/>
                </a:solidFill>
                <a:latin typeface="Times New Roman" pitchFamily="18" charset="0"/>
                <a:cs typeface="Times New Roman" pitchFamily="18" charset="0"/>
              </a:rPr>
              <a:t>, sem exclusão de ninguém, pois o mesmo será avaliado pelo seu monitor.</a:t>
            </a:r>
          </a:p>
          <a:p>
            <a:pPr>
              <a:buNone/>
            </a:pPr>
            <a:r>
              <a:rPr lang="pt-BR" b="1" dirty="0" smtClean="0">
                <a:solidFill>
                  <a:schemeClr val="bg1"/>
                </a:solidFill>
                <a:latin typeface="Times New Roman" pitchFamily="18" charset="0"/>
                <a:cs typeface="Times New Roman" pitchFamily="18" charset="0"/>
              </a:rPr>
              <a:t>         O Blog na Sala de Aula será um projeto que envolverá a todos, em suas diferentes habilidades, alunos serão levados a expectativas não esperadas por eles pois se verão como pessoas que são capazes de projetar bem seu material e se sair de forma coerente para que possam aparecer serem destacados em sua escola por meio da internet, utilizando a ferramenta blog.</a:t>
            </a:r>
            <a:endParaRPr lang="pt-BR" b="1" dirty="0">
              <a:solidFill>
                <a:schemeClr val="bg1"/>
              </a:solidFill>
              <a:latin typeface="Times New Roman" pitchFamily="18" charset="0"/>
              <a:cs typeface="Times New Roman" pitchFamily="18" charset="0"/>
            </a:endParaRPr>
          </a:p>
        </p:txBody>
      </p:sp>
      <p:sp>
        <p:nvSpPr>
          <p:cNvPr id="4" name="Título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pt-BR" dirty="0" smtClean="0"/>
              <a:t>Estratégias/Procedimentos</a:t>
            </a:r>
            <a:endParaRPr lang="pt-BR" dirty="0"/>
          </a:p>
        </p:txBody>
      </p:sp>
      <p:sp>
        <p:nvSpPr>
          <p:cNvPr id="5" name="CaixaDeTexto 4"/>
          <p:cNvSpPr txBox="1"/>
          <p:nvPr/>
        </p:nvSpPr>
        <p:spPr>
          <a:xfrm>
            <a:off x="8604448" y="6237312"/>
            <a:ext cx="539552" cy="369332"/>
          </a:xfrm>
          <a:prstGeom prst="rect">
            <a:avLst/>
          </a:prstGeom>
          <a:noFill/>
        </p:spPr>
        <p:txBody>
          <a:bodyPr wrap="square" rtlCol="0">
            <a:spAutoFit/>
          </a:bodyPr>
          <a:lstStyle/>
          <a:p>
            <a:r>
              <a:rPr lang="pt-BR" dirty="0" smtClean="0"/>
              <a:t>5</a:t>
            </a:r>
            <a:endParaRPr lang="pt-B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pt-BR" dirty="0" smtClean="0"/>
              <a:t>Material Necessário</a:t>
            </a:r>
            <a:endParaRPr lang="pt-BR" dirty="0"/>
          </a:p>
        </p:txBody>
      </p:sp>
      <p:sp>
        <p:nvSpPr>
          <p:cNvPr id="3" name="Espaço Reservado para Conteúdo 2"/>
          <p:cNvSpPr>
            <a:spLocks noGrp="1"/>
          </p:cNvSpPr>
          <p:nvPr>
            <p:ph sz="quarter" idx="1"/>
          </p:nvPr>
        </p:nvSpPr>
        <p:spPr>
          <a:solidFill>
            <a:schemeClr val="accent2"/>
          </a:solidFill>
        </p:spPr>
        <p:txBody>
          <a:bodyPr>
            <a:normAutofit fontScale="85000" lnSpcReduction="20000"/>
          </a:bodyPr>
          <a:lstStyle/>
          <a:p>
            <a:pPr algn="just"/>
            <a:r>
              <a:rPr lang="pt-BR" b="1" dirty="0" smtClean="0">
                <a:solidFill>
                  <a:schemeClr val="bg1"/>
                </a:solidFill>
                <a:latin typeface="Times New Roman" pitchFamily="18" charset="0"/>
                <a:cs typeface="Times New Roman" pitchFamily="18" charset="0"/>
              </a:rPr>
              <a:t>Será utilizado neste projeto o laboratório de informática, devidamente equipado de máquinas que possam levar os alunos a fazerem pesquisas na internet, além de programas previamente instalados como, Word (para a digitação de textos), Power </a:t>
            </a:r>
            <a:r>
              <a:rPr lang="pt-BR" b="1" dirty="0" err="1" smtClean="0">
                <a:solidFill>
                  <a:schemeClr val="bg1"/>
                </a:solidFill>
                <a:latin typeface="Times New Roman" pitchFamily="18" charset="0"/>
                <a:cs typeface="Times New Roman" pitchFamily="18" charset="0"/>
              </a:rPr>
              <a:t>Point</a:t>
            </a:r>
            <a:r>
              <a:rPr lang="pt-BR" b="1" dirty="0" smtClean="0">
                <a:solidFill>
                  <a:schemeClr val="bg1"/>
                </a:solidFill>
                <a:latin typeface="Times New Roman" pitchFamily="18" charset="0"/>
                <a:cs typeface="Times New Roman" pitchFamily="18" charset="0"/>
              </a:rPr>
              <a:t> (para a apresentação de seus trabalhos escolares e feiras de cultura), Excel (se houver a necessidade de professores utilizarem gráficos e tabelas), </a:t>
            </a:r>
            <a:r>
              <a:rPr lang="pt-BR" b="1" dirty="0" err="1" smtClean="0">
                <a:solidFill>
                  <a:schemeClr val="bg1"/>
                </a:solidFill>
                <a:latin typeface="Times New Roman" pitchFamily="18" charset="0"/>
                <a:cs typeface="Times New Roman" pitchFamily="18" charset="0"/>
              </a:rPr>
              <a:t>Corel</a:t>
            </a:r>
            <a:r>
              <a:rPr lang="pt-BR" b="1" dirty="0" smtClean="0">
                <a:solidFill>
                  <a:schemeClr val="bg1"/>
                </a:solidFill>
                <a:latin typeface="Times New Roman" pitchFamily="18" charset="0"/>
                <a:cs typeface="Times New Roman" pitchFamily="18" charset="0"/>
              </a:rPr>
              <a:t> (onde eles poderão criar e caracterizar seu blog de acordo com a criatividade que possuírem), </a:t>
            </a:r>
            <a:r>
              <a:rPr lang="pt-BR" b="1" dirty="0" err="1" smtClean="0">
                <a:solidFill>
                  <a:schemeClr val="bg1"/>
                </a:solidFill>
                <a:latin typeface="Times New Roman" pitchFamily="18" charset="0"/>
                <a:cs typeface="Times New Roman" pitchFamily="18" charset="0"/>
              </a:rPr>
              <a:t>Movie</a:t>
            </a:r>
            <a:r>
              <a:rPr lang="pt-BR" b="1" dirty="0" smtClean="0">
                <a:solidFill>
                  <a:schemeClr val="bg1"/>
                </a:solidFill>
                <a:latin typeface="Times New Roman" pitchFamily="18" charset="0"/>
                <a:cs typeface="Times New Roman" pitchFamily="18" charset="0"/>
              </a:rPr>
              <a:t> </a:t>
            </a:r>
            <a:r>
              <a:rPr lang="pt-BR" b="1" dirty="0" err="1" smtClean="0">
                <a:solidFill>
                  <a:schemeClr val="bg1"/>
                </a:solidFill>
                <a:latin typeface="Times New Roman" pitchFamily="18" charset="0"/>
                <a:cs typeface="Times New Roman" pitchFamily="18" charset="0"/>
              </a:rPr>
              <a:t>Maker</a:t>
            </a:r>
            <a:r>
              <a:rPr lang="pt-BR" b="1" dirty="0" smtClean="0">
                <a:solidFill>
                  <a:schemeClr val="bg1"/>
                </a:solidFill>
                <a:latin typeface="Times New Roman" pitchFamily="18" charset="0"/>
                <a:cs typeface="Times New Roman" pitchFamily="18" charset="0"/>
              </a:rPr>
              <a:t> (para a produção e edição de vídeos com qualidade).</a:t>
            </a:r>
          </a:p>
          <a:p>
            <a:pPr algn="just"/>
            <a:r>
              <a:rPr lang="pt-BR" b="1" dirty="0" smtClean="0">
                <a:solidFill>
                  <a:schemeClr val="bg1"/>
                </a:solidFill>
                <a:latin typeface="Times New Roman" pitchFamily="18" charset="0"/>
                <a:cs typeface="Times New Roman" pitchFamily="18" charset="0"/>
              </a:rPr>
              <a:t>         Esses serão os programas instalados para a realização do blog, caso seja necessário a implantação de outro programa, o mesmo monitor responsável, será previamente informado, pois necessitará de sua autorização para a realização desta tarefa.</a:t>
            </a:r>
            <a:endParaRPr lang="pt-BR" b="1" dirty="0">
              <a:solidFill>
                <a:schemeClr val="bg1"/>
              </a:solidFill>
              <a:latin typeface="Times New Roman" pitchFamily="18" charset="0"/>
              <a:cs typeface="Times New Roman" pitchFamily="18" charset="0"/>
            </a:endParaRPr>
          </a:p>
        </p:txBody>
      </p:sp>
      <p:sp>
        <p:nvSpPr>
          <p:cNvPr id="4" name="CaixaDeTexto 3"/>
          <p:cNvSpPr txBox="1"/>
          <p:nvPr/>
        </p:nvSpPr>
        <p:spPr>
          <a:xfrm>
            <a:off x="8316416" y="6237312"/>
            <a:ext cx="576064" cy="369332"/>
          </a:xfrm>
          <a:prstGeom prst="rect">
            <a:avLst/>
          </a:prstGeom>
          <a:noFill/>
        </p:spPr>
        <p:txBody>
          <a:bodyPr wrap="square" rtlCol="0">
            <a:spAutoFit/>
          </a:bodyPr>
          <a:lstStyle/>
          <a:p>
            <a:r>
              <a:rPr lang="pt-BR" dirty="0" smtClean="0"/>
              <a:t>6</a:t>
            </a:r>
            <a:endParaRPr lang="pt-B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pt-BR" dirty="0" smtClean="0"/>
              <a:t>Resultados Esperados</a:t>
            </a:r>
            <a:endParaRPr lang="pt-BR" dirty="0"/>
          </a:p>
        </p:txBody>
      </p:sp>
      <p:sp>
        <p:nvSpPr>
          <p:cNvPr id="3" name="Espaço Reservado para Conteúdo 2"/>
          <p:cNvSpPr>
            <a:spLocks noGrp="1"/>
          </p:cNvSpPr>
          <p:nvPr>
            <p:ph sz="quarter" idx="1"/>
          </p:nvPr>
        </p:nvSpPr>
        <p:spPr>
          <a:solidFill>
            <a:schemeClr val="accent2"/>
          </a:solidFill>
        </p:spPr>
        <p:txBody>
          <a:bodyPr>
            <a:normAutofit fontScale="85000" lnSpcReduction="20000"/>
          </a:bodyPr>
          <a:lstStyle/>
          <a:p>
            <a:pPr algn="just">
              <a:buNone/>
            </a:pPr>
            <a:r>
              <a:rPr lang="pt-BR" b="1" dirty="0" smtClean="0">
                <a:solidFill>
                  <a:schemeClr val="bg1"/>
                </a:solidFill>
              </a:rPr>
              <a:t>Este projeto tem a intenção de fazer com que os alunos façam parte da realidade de toda a escola. Todos terão acesso ao que está acontecendo no meio em que eles estão praticamente todos os dias.</a:t>
            </a:r>
          </a:p>
          <a:p>
            <a:pPr algn="just">
              <a:buNone/>
            </a:pPr>
            <a:r>
              <a:rPr lang="pt-BR" b="1" dirty="0" smtClean="0">
                <a:solidFill>
                  <a:schemeClr val="bg1"/>
                </a:solidFill>
              </a:rPr>
              <a:t>         Além do que talentos serão descobertos através desse meio utilizado, sem contar com o fato da educação está sendo proposta de forma diferenciada nesta escola, diferenciada da realidade que muitas vivem e da realidade que até então eles viviam. Se é de TICs que eles precisam para seu interesse na sala de aula aumentar, então que seja de forma que além de tudo os ajude a se descobrir como são. Descobrir do que são capazes na criação de suas propostas para a escola e de suas criatividades que serão desenvolvidas no decorrer do Blog na Sala de Aula.</a:t>
            </a:r>
            <a:endParaRPr lang="pt-BR" b="1" dirty="0">
              <a:solidFill>
                <a:schemeClr val="bg1"/>
              </a:solidFill>
            </a:endParaRPr>
          </a:p>
        </p:txBody>
      </p:sp>
      <p:sp>
        <p:nvSpPr>
          <p:cNvPr id="4" name="CaixaDeTexto 3"/>
          <p:cNvSpPr txBox="1"/>
          <p:nvPr/>
        </p:nvSpPr>
        <p:spPr>
          <a:xfrm>
            <a:off x="8460432" y="6165304"/>
            <a:ext cx="288032" cy="369332"/>
          </a:xfrm>
          <a:prstGeom prst="rect">
            <a:avLst/>
          </a:prstGeom>
          <a:noFill/>
        </p:spPr>
        <p:txBody>
          <a:bodyPr wrap="square" rtlCol="0">
            <a:spAutoFit/>
          </a:bodyPr>
          <a:lstStyle/>
          <a:p>
            <a:r>
              <a:rPr lang="pt-BR" dirty="0" smtClean="0"/>
              <a:t>7</a:t>
            </a:r>
            <a:endParaRPr lang="pt-B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pt-BR" dirty="0" smtClean="0"/>
              <a:t>Referência</a:t>
            </a:r>
            <a:endParaRPr lang="pt-BR" dirty="0"/>
          </a:p>
        </p:txBody>
      </p:sp>
      <p:sp>
        <p:nvSpPr>
          <p:cNvPr id="3" name="Espaço Reservado para Conteúdo 2"/>
          <p:cNvSpPr>
            <a:spLocks noGrp="1"/>
          </p:cNvSpPr>
          <p:nvPr>
            <p:ph sz="quarter" idx="1"/>
          </p:nvPr>
        </p:nvSpPr>
        <p:spPr>
          <a:solidFill>
            <a:schemeClr val="accent2"/>
          </a:solidFill>
        </p:spPr>
        <p:txBody>
          <a:bodyPr/>
          <a:lstStyle/>
          <a:p>
            <a:pPr>
              <a:buNone/>
            </a:pPr>
            <a:r>
              <a:rPr lang="pt-BR" b="1" dirty="0" smtClean="0"/>
              <a:t>KENSKI, </a:t>
            </a:r>
            <a:r>
              <a:rPr lang="pt-BR" b="1" dirty="0" err="1" smtClean="0"/>
              <a:t>Vani</a:t>
            </a:r>
            <a:r>
              <a:rPr lang="pt-BR" b="1" dirty="0" smtClean="0"/>
              <a:t> Moreira (2006). </a:t>
            </a:r>
            <a:r>
              <a:rPr lang="pt-BR" i="1" dirty="0" smtClean="0"/>
              <a:t>Tecnologias e ensino presencial e a distância</a:t>
            </a:r>
            <a:r>
              <a:rPr lang="pt-BR" b="1" dirty="0" smtClean="0"/>
              <a:t>. 3ª ed. Campinas. </a:t>
            </a:r>
            <a:r>
              <a:rPr lang="pt-BR" b="1" dirty="0" err="1" smtClean="0"/>
              <a:t>Papirus</a:t>
            </a:r>
            <a:r>
              <a:rPr lang="pt-BR" b="1" dirty="0" smtClean="0"/>
              <a:t>.</a:t>
            </a:r>
            <a:endParaRPr lang="pt-BR" dirty="0" smtClean="0"/>
          </a:p>
          <a:p>
            <a:pPr>
              <a:buNone/>
            </a:pPr>
            <a:endParaRPr lang="pt-B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sz="quarter" idx="1"/>
          </p:nvPr>
        </p:nvSpPr>
        <p:spPr>
          <a:solidFill>
            <a:schemeClr val="accent2"/>
          </a:solidFill>
        </p:spPr>
        <p:txBody>
          <a:bodyPr>
            <a:normAutofit/>
          </a:bodyPr>
          <a:lstStyle/>
          <a:p>
            <a:pPr algn="ctr">
              <a:buNone/>
            </a:pPr>
            <a:endParaRPr lang="pt-BR" sz="4000" dirty="0" smtClean="0">
              <a:solidFill>
                <a:schemeClr val="bg1"/>
              </a:solidFill>
            </a:endParaRPr>
          </a:p>
          <a:p>
            <a:pPr algn="ctr">
              <a:buNone/>
            </a:pPr>
            <a:endParaRPr lang="pt-BR" sz="4000" dirty="0" smtClean="0">
              <a:solidFill>
                <a:schemeClr val="bg1"/>
              </a:solidFill>
            </a:endParaRPr>
          </a:p>
          <a:p>
            <a:pPr algn="ctr">
              <a:buNone/>
            </a:pPr>
            <a:r>
              <a:rPr lang="pt-BR" sz="4000" dirty="0" smtClean="0">
                <a:solidFill>
                  <a:schemeClr val="bg1"/>
                </a:solidFill>
              </a:rPr>
              <a:t>Obrigada a todos pela atenção</a:t>
            </a:r>
            <a:endParaRPr lang="pt-BR" sz="4000" dirty="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Sumário</a:t>
            </a:r>
            <a:endParaRPr lang="pt-BR" dirty="0"/>
          </a:p>
        </p:txBody>
      </p:sp>
      <p:sp>
        <p:nvSpPr>
          <p:cNvPr id="3" name="Espaço Reservado para Conteúdo 2"/>
          <p:cNvSpPr>
            <a:spLocks noGrp="1"/>
          </p:cNvSpPr>
          <p:nvPr>
            <p:ph sz="quarter" idx="1"/>
          </p:nvPr>
        </p:nvSpPr>
        <p:spPr/>
        <p:txBody>
          <a:bodyPr>
            <a:normAutofit fontScale="92500" lnSpcReduction="10000"/>
          </a:bodyPr>
          <a:lstStyle/>
          <a:p>
            <a:r>
              <a:rPr lang="pt-BR" b="1" dirty="0" smtClean="0"/>
              <a:t>O </a:t>
            </a:r>
            <a:r>
              <a:rPr lang="pt-BR" b="1" dirty="0" smtClean="0"/>
              <a:t>Blog na Sala de Aula</a:t>
            </a:r>
            <a:endParaRPr lang="pt-BR" dirty="0" smtClean="0"/>
          </a:p>
          <a:p>
            <a:pPr marL="514350" indent="-514350">
              <a:buNone/>
            </a:pPr>
            <a:r>
              <a:rPr lang="pt-BR" dirty="0" smtClean="0"/>
              <a:t>	Introdução</a:t>
            </a:r>
            <a:endParaRPr lang="pt-BR" dirty="0" smtClean="0"/>
          </a:p>
          <a:p>
            <a:pPr marL="514350" lvl="0" indent="-514350">
              <a:buFont typeface="+mj-lt"/>
              <a:buAutoNum type="arabicPeriod"/>
            </a:pPr>
            <a:r>
              <a:rPr lang="pt-BR" dirty="0" smtClean="0"/>
              <a:t>Justificativa</a:t>
            </a:r>
          </a:p>
          <a:p>
            <a:pPr marL="514350" lvl="0" indent="-514350">
              <a:buFont typeface="+mj-lt"/>
              <a:buAutoNum type="arabicPeriod"/>
            </a:pPr>
            <a:r>
              <a:rPr lang="pt-BR" dirty="0" smtClean="0"/>
              <a:t>Problematização</a:t>
            </a:r>
          </a:p>
          <a:p>
            <a:pPr marL="514350" lvl="0" indent="-514350">
              <a:buFont typeface="+mj-lt"/>
              <a:buAutoNum type="arabicPeriod"/>
            </a:pPr>
            <a:r>
              <a:rPr lang="pt-BR" dirty="0" smtClean="0"/>
              <a:t>Objetivos Gerais</a:t>
            </a:r>
          </a:p>
          <a:p>
            <a:pPr marL="514350" lvl="0" indent="-514350">
              <a:buFont typeface="+mj-lt"/>
              <a:buAutoNum type="arabicPeriod"/>
            </a:pPr>
            <a:r>
              <a:rPr lang="pt-BR" dirty="0" smtClean="0"/>
              <a:t>Conteúdos trabalhados </a:t>
            </a:r>
          </a:p>
          <a:p>
            <a:pPr marL="514350" lvl="0" indent="-514350">
              <a:buFont typeface="+mj-lt"/>
              <a:buAutoNum type="arabicPeriod"/>
            </a:pPr>
            <a:r>
              <a:rPr lang="pt-BR" dirty="0" smtClean="0"/>
              <a:t>Estratégias/ procedimentos</a:t>
            </a:r>
          </a:p>
          <a:p>
            <a:pPr marL="514350" lvl="0" indent="-514350">
              <a:buFont typeface="+mj-lt"/>
              <a:buAutoNum type="arabicPeriod"/>
            </a:pPr>
            <a:r>
              <a:rPr lang="pt-BR" dirty="0" smtClean="0"/>
              <a:t>Material </a:t>
            </a:r>
            <a:r>
              <a:rPr lang="pt-BR" dirty="0" smtClean="0"/>
              <a:t>necessário</a:t>
            </a:r>
            <a:endParaRPr lang="pt-BR" dirty="0" smtClean="0"/>
          </a:p>
          <a:p>
            <a:pPr marL="514350" lvl="0" indent="-514350">
              <a:buFont typeface="+mj-lt"/>
              <a:buAutoNum type="arabicPeriod"/>
            </a:pPr>
            <a:r>
              <a:rPr lang="pt-BR" dirty="0" smtClean="0"/>
              <a:t>Resultados esperados</a:t>
            </a:r>
          </a:p>
          <a:p>
            <a:pPr marL="514350" indent="-514350">
              <a:buNone/>
            </a:pPr>
            <a:r>
              <a:rPr lang="pt-BR" dirty="0" smtClean="0"/>
              <a:t>	Referência</a:t>
            </a:r>
            <a:r>
              <a:rPr lang="pt-BR" dirty="0" smtClean="0"/>
              <a:t> </a:t>
            </a:r>
          </a:p>
          <a:p>
            <a:endParaRPr lang="pt-B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pt-BR" dirty="0" smtClean="0"/>
              <a:t>Introdução</a:t>
            </a:r>
            <a:endParaRPr lang="pt-BR" dirty="0"/>
          </a:p>
        </p:txBody>
      </p:sp>
      <p:sp>
        <p:nvSpPr>
          <p:cNvPr id="3" name="Espaço Reservado para Conteúdo 2"/>
          <p:cNvSpPr>
            <a:spLocks noGrp="1"/>
          </p:cNvSpPr>
          <p:nvPr>
            <p:ph sz="quarter" idx="1"/>
          </p:nvPr>
        </p:nvSpPr>
        <p:spPr>
          <a:solidFill>
            <a:schemeClr val="accent2"/>
          </a:solidFill>
        </p:spPr>
        <p:txBody>
          <a:bodyPr>
            <a:normAutofit fontScale="85000" lnSpcReduction="20000"/>
          </a:bodyPr>
          <a:lstStyle/>
          <a:p>
            <a:pPr algn="just">
              <a:buNone/>
            </a:pPr>
            <a:endParaRPr lang="pt-BR" dirty="0" smtClean="0"/>
          </a:p>
          <a:p>
            <a:pPr algn="just">
              <a:buNone/>
            </a:pPr>
            <a:r>
              <a:rPr lang="pt-BR" b="1" dirty="0" smtClean="0">
                <a:solidFill>
                  <a:schemeClr val="bg1"/>
                </a:solidFill>
                <a:latin typeface="Times New Roman" pitchFamily="18" charset="0"/>
                <a:cs typeface="Times New Roman" pitchFamily="18" charset="0"/>
              </a:rPr>
              <a:t>         Se considerarmos que as TICs, como qualquer ferramenta, devem ser usadas e adaptadas para servir a fins educacionais, então cabe neste sentido fazer uma reflexão sobre como usar meios tecnológicos ante as dificuldades encontradas na rede de ensino público. É certo que muitas escolas não possuem equipamentos para dar suporte ao seu corpo discente, mas um fator que ocorre em larga escala é falta de utilização desses equipamentos quando os mesmos existem. Com base nessas questões que se diferenciam uma da outra, me concentro na escola da rede municipal a qual visitei com o intuito de realizar minha pesquisa de campo sobre as tecnologias utilizadas em sala de aula e constatei que a mesma possuía meios diversos para ensino-aprendizagem dos alunos e </a:t>
            </a:r>
            <a:r>
              <a:rPr lang="pt-BR" b="1" dirty="0" err="1" smtClean="0">
                <a:solidFill>
                  <a:schemeClr val="bg1"/>
                </a:solidFill>
                <a:latin typeface="Times New Roman" pitchFamily="18" charset="0"/>
                <a:cs typeface="Times New Roman" pitchFamily="18" charset="0"/>
              </a:rPr>
              <a:t>consequentemente</a:t>
            </a:r>
            <a:r>
              <a:rPr lang="pt-BR" b="1" dirty="0" smtClean="0">
                <a:solidFill>
                  <a:schemeClr val="bg1"/>
                </a:solidFill>
                <a:latin typeface="Times New Roman" pitchFamily="18" charset="0"/>
                <a:cs typeface="Times New Roman" pitchFamily="18" charset="0"/>
              </a:rPr>
              <a:t> para a inclusão dos mesmos. </a:t>
            </a:r>
          </a:p>
          <a:p>
            <a:endParaRPr lang="pt-B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pt-BR" dirty="0" smtClean="0"/>
              <a:t>Justificativa</a:t>
            </a:r>
            <a:endParaRPr lang="pt-BR" dirty="0"/>
          </a:p>
        </p:txBody>
      </p:sp>
      <p:sp>
        <p:nvSpPr>
          <p:cNvPr id="3" name="Espaço Reservado para Conteúdo 2"/>
          <p:cNvSpPr>
            <a:spLocks noGrp="1"/>
          </p:cNvSpPr>
          <p:nvPr>
            <p:ph sz="quarter" idx="1"/>
          </p:nvPr>
        </p:nvSpPr>
        <p:spPr>
          <a:solidFill>
            <a:schemeClr val="accent2"/>
          </a:solidFill>
        </p:spPr>
        <p:txBody>
          <a:bodyPr>
            <a:normAutofit fontScale="85000" lnSpcReduction="20000"/>
          </a:bodyPr>
          <a:lstStyle/>
          <a:p>
            <a:pPr algn="just">
              <a:buNone/>
            </a:pPr>
            <a:r>
              <a:rPr lang="pt-BR" dirty="0" smtClean="0"/>
              <a:t> </a:t>
            </a:r>
            <a:r>
              <a:rPr lang="pt-BR" b="1" dirty="0" smtClean="0">
                <a:solidFill>
                  <a:schemeClr val="bg1"/>
                </a:solidFill>
                <a:latin typeface="Times New Roman" pitchFamily="18" charset="0"/>
                <a:cs typeface="Times New Roman" pitchFamily="18" charset="0"/>
              </a:rPr>
              <a:t>Este projeto está sendo proposto com o intuito de aproximar os alunos da rede pública escolar ás TICs, de forma que as tecnologias venham a ser incorporadas em suas práticas escolares. Tal projeto deve atender as necessidades da escola para que traga benefícios em larga escala. </a:t>
            </a:r>
          </a:p>
          <a:p>
            <a:pPr algn="just">
              <a:buNone/>
            </a:pPr>
            <a:r>
              <a:rPr lang="pt-BR" b="1" dirty="0" smtClean="0">
                <a:solidFill>
                  <a:schemeClr val="bg1"/>
                </a:solidFill>
                <a:latin typeface="Times New Roman" pitchFamily="18" charset="0"/>
                <a:cs typeface="Times New Roman" pitchFamily="18" charset="0"/>
              </a:rPr>
              <a:t>         Em benefício escolar, com intuito de propagar o ambiente virtual é que foi proposto esta ferramenta, O Blog na Sala de Aula. Como o próprio nome já indica esta ferramenta trata-se de uma página na web, onde os alunos terão acesso direto para postarem todos os eventos que acontecem em sua escola.</a:t>
            </a:r>
          </a:p>
          <a:p>
            <a:pPr algn="just">
              <a:buNone/>
            </a:pPr>
            <a:r>
              <a:rPr lang="pt-BR" b="1" dirty="0" smtClean="0">
                <a:solidFill>
                  <a:schemeClr val="bg1"/>
                </a:solidFill>
                <a:latin typeface="Times New Roman" pitchFamily="18" charset="0"/>
                <a:cs typeface="Times New Roman" pitchFamily="18" charset="0"/>
              </a:rPr>
              <a:t>        Sabemos que grande parte do corpo discente já possui uma intimidade com ferramentas  online, e inserir esta a meios educativos é uma excelente oportunidade para voltarem seus interesses a outras dimensões, que neste caso a pedagógica.</a:t>
            </a:r>
            <a:endParaRPr lang="pt-BR" b="1" dirty="0">
              <a:solidFill>
                <a:schemeClr val="bg1"/>
              </a:solidFill>
              <a:latin typeface="Times New Roman" pitchFamily="18" charset="0"/>
              <a:cs typeface="Times New Roman" pitchFamily="18" charset="0"/>
            </a:endParaRPr>
          </a:p>
        </p:txBody>
      </p:sp>
      <p:sp>
        <p:nvSpPr>
          <p:cNvPr id="4" name="CaixaDeTexto 3"/>
          <p:cNvSpPr txBox="1"/>
          <p:nvPr/>
        </p:nvSpPr>
        <p:spPr>
          <a:xfrm>
            <a:off x="8388424" y="6165304"/>
            <a:ext cx="504056" cy="369332"/>
          </a:xfrm>
          <a:prstGeom prst="rect">
            <a:avLst/>
          </a:prstGeom>
          <a:noFill/>
        </p:spPr>
        <p:txBody>
          <a:bodyPr wrap="square" rtlCol="0">
            <a:spAutoFit/>
          </a:bodyPr>
          <a:lstStyle/>
          <a:p>
            <a:r>
              <a:rPr lang="pt-BR" dirty="0" smtClean="0"/>
              <a:t>1</a:t>
            </a:r>
            <a:endParaRPr lang="pt-B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pt-BR" dirty="0" smtClean="0"/>
              <a:t>Problematização</a:t>
            </a:r>
            <a:endParaRPr lang="pt-BR" dirty="0"/>
          </a:p>
        </p:txBody>
      </p:sp>
      <p:sp>
        <p:nvSpPr>
          <p:cNvPr id="3" name="Espaço Reservado para Conteúdo 2"/>
          <p:cNvSpPr>
            <a:spLocks noGrp="1"/>
          </p:cNvSpPr>
          <p:nvPr>
            <p:ph sz="quarter" idx="1"/>
          </p:nvPr>
        </p:nvSpPr>
        <p:spPr>
          <a:solidFill>
            <a:schemeClr val="accent2"/>
          </a:solidFill>
        </p:spPr>
        <p:txBody>
          <a:bodyPr>
            <a:normAutofit fontScale="85000" lnSpcReduction="20000"/>
          </a:bodyPr>
          <a:lstStyle/>
          <a:p>
            <a:pPr algn="just">
              <a:buNone/>
            </a:pPr>
            <a:r>
              <a:rPr lang="pt-BR" dirty="0" smtClean="0"/>
              <a:t> </a:t>
            </a:r>
            <a:endParaRPr lang="pt-BR" dirty="0" smtClean="0">
              <a:solidFill>
                <a:schemeClr val="bg1"/>
              </a:solidFill>
            </a:endParaRPr>
          </a:p>
          <a:p>
            <a:pPr algn="just">
              <a:buNone/>
            </a:pPr>
            <a:r>
              <a:rPr lang="pt-BR" b="1" dirty="0" smtClean="0">
                <a:solidFill>
                  <a:schemeClr val="bg1"/>
                </a:solidFill>
              </a:rPr>
              <a:t>         Por que a tecnologia ainda é deficiente na sala de aula? </a:t>
            </a:r>
          </a:p>
          <a:p>
            <a:pPr algn="just">
              <a:buNone/>
            </a:pPr>
            <a:r>
              <a:rPr lang="pt-BR" b="1" dirty="0" smtClean="0">
                <a:solidFill>
                  <a:schemeClr val="bg1"/>
                </a:solidFill>
              </a:rPr>
              <a:t>         Qual será o real motivo- além da falta de equipamentos tão indicada por seus gestores quando perguntado pela não utilização dos meios existentes na escola?</a:t>
            </a:r>
          </a:p>
          <a:p>
            <a:pPr algn="just">
              <a:buNone/>
            </a:pPr>
            <a:r>
              <a:rPr lang="pt-BR" b="1" dirty="0" smtClean="0">
                <a:solidFill>
                  <a:schemeClr val="bg1"/>
                </a:solidFill>
              </a:rPr>
              <a:t>         Será que realmente dá pra unificar tecnologia e educação em meios onde a ludicidade impera? </a:t>
            </a:r>
          </a:p>
          <a:p>
            <a:pPr algn="just">
              <a:buNone/>
            </a:pPr>
            <a:r>
              <a:rPr lang="pt-BR" b="1" dirty="0" smtClean="0">
                <a:solidFill>
                  <a:schemeClr val="bg1"/>
                </a:solidFill>
              </a:rPr>
              <a:t>         A formação qualificada desses alunos implica necessariamente na inclusão a meios tecnológicos? Essas e outras indagações impostas, serão respondidas no decorrer deste projeto.</a:t>
            </a:r>
          </a:p>
          <a:p>
            <a:r>
              <a:rPr lang="pt-BR" b="1" dirty="0" smtClean="0"/>
              <a:t>         </a:t>
            </a:r>
          </a:p>
          <a:p>
            <a:pPr>
              <a:buNone/>
            </a:pPr>
            <a:endParaRPr lang="pt-BR" dirty="0"/>
          </a:p>
        </p:txBody>
      </p:sp>
      <p:sp>
        <p:nvSpPr>
          <p:cNvPr id="4" name="CaixaDeTexto 3"/>
          <p:cNvSpPr txBox="1"/>
          <p:nvPr/>
        </p:nvSpPr>
        <p:spPr>
          <a:xfrm>
            <a:off x="8388424" y="6237312"/>
            <a:ext cx="288032" cy="369332"/>
          </a:xfrm>
          <a:prstGeom prst="rect">
            <a:avLst/>
          </a:prstGeom>
          <a:noFill/>
        </p:spPr>
        <p:txBody>
          <a:bodyPr wrap="square" rtlCol="0">
            <a:spAutoFit/>
          </a:bodyPr>
          <a:lstStyle/>
          <a:p>
            <a:r>
              <a:rPr lang="pt-BR" dirty="0" smtClean="0"/>
              <a:t>2</a:t>
            </a:r>
            <a:endParaRPr lang="pt-B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pt-BR" dirty="0" smtClean="0"/>
              <a:t>Objetivos Gerais e </a:t>
            </a:r>
            <a:r>
              <a:rPr lang="pt-BR" dirty="0" err="1" smtClean="0"/>
              <a:t>Esecíficos</a:t>
            </a:r>
            <a:endParaRPr lang="pt-BR" dirty="0"/>
          </a:p>
        </p:txBody>
      </p:sp>
      <p:sp>
        <p:nvSpPr>
          <p:cNvPr id="3" name="Espaço Reservado para Conteúdo 2"/>
          <p:cNvSpPr>
            <a:spLocks noGrp="1"/>
          </p:cNvSpPr>
          <p:nvPr>
            <p:ph sz="quarter" idx="1"/>
          </p:nvPr>
        </p:nvSpPr>
        <p:spPr>
          <a:solidFill>
            <a:schemeClr val="accent2"/>
          </a:solidFill>
        </p:spPr>
        <p:txBody>
          <a:bodyPr>
            <a:normAutofit fontScale="70000" lnSpcReduction="20000"/>
          </a:bodyPr>
          <a:lstStyle/>
          <a:p>
            <a:pPr algn="just">
              <a:buNone/>
            </a:pPr>
            <a:r>
              <a:rPr lang="pt-BR" dirty="0" smtClean="0">
                <a:solidFill>
                  <a:schemeClr val="bg1"/>
                </a:solidFill>
                <a:latin typeface="Times New Roman" pitchFamily="18" charset="0"/>
                <a:cs typeface="Times New Roman" pitchFamily="18" charset="0"/>
              </a:rPr>
              <a:t> </a:t>
            </a:r>
            <a:r>
              <a:rPr lang="pt-BR" sz="3100" b="1" dirty="0" smtClean="0">
                <a:solidFill>
                  <a:schemeClr val="bg1"/>
                </a:solidFill>
                <a:latin typeface="Times New Roman" pitchFamily="18" charset="0"/>
                <a:cs typeface="Times New Roman" pitchFamily="18" charset="0"/>
              </a:rPr>
              <a:t>Pretendo com o uso desse equipamento “O Blog na Sala de Aula” aproximar os alunos da realidade escolar. Para que eles possam postar suas </a:t>
            </a:r>
            <a:r>
              <a:rPr lang="pt-BR" sz="3100" b="1" dirty="0" err="1" smtClean="0">
                <a:solidFill>
                  <a:schemeClr val="bg1"/>
                </a:solidFill>
                <a:latin typeface="Times New Roman" pitchFamily="18" charset="0"/>
                <a:cs typeface="Times New Roman" pitchFamily="18" charset="0"/>
              </a:rPr>
              <a:t>ideias</a:t>
            </a:r>
            <a:r>
              <a:rPr lang="pt-BR" sz="3100" b="1" dirty="0" smtClean="0">
                <a:solidFill>
                  <a:schemeClr val="bg1"/>
                </a:solidFill>
                <a:latin typeface="Times New Roman" pitchFamily="18" charset="0"/>
                <a:cs typeface="Times New Roman" pitchFamily="18" charset="0"/>
              </a:rPr>
              <a:t> para melhoria da escola, colocar fotos de feira de cultura, de excursões á museus além de registrarem o que aprenderam lá, poderão também escrever um diário eletrônico onde possam registrar como forma de jornalzinho suas criatividades para ajudarem outras turmas. </a:t>
            </a:r>
          </a:p>
          <a:p>
            <a:pPr algn="just">
              <a:buNone/>
            </a:pPr>
            <a:r>
              <a:rPr lang="pt-BR" sz="3100" b="1" dirty="0" smtClean="0">
                <a:solidFill>
                  <a:schemeClr val="bg1"/>
                </a:solidFill>
                <a:latin typeface="Times New Roman" pitchFamily="18" charset="0"/>
                <a:cs typeface="Times New Roman" pitchFamily="18" charset="0"/>
              </a:rPr>
              <a:t>         Este blog ajudará a desenvolver diversas habilidades nos alunos, sem sombra de dúvida muitos talentos serão descobertos através deste projeto, como por exemplo, a habilidade de escrever, de manusear o computador para mudanças no blog, a internet para a melhoria do mesmo, fotos que serão retiradas especificamente para esta ferramenta, eles terão mais vontade de saber a realidade da escola para que possam postar em seu blog, sem sombra de dúvidas grupos de trabalhos irão querer se destacar dando o seu melhor em suas apresentações para terem um espaço no blog. </a:t>
            </a:r>
            <a:endParaRPr lang="pt-BR" sz="3100" b="1" dirty="0">
              <a:solidFill>
                <a:schemeClr val="bg1"/>
              </a:solidFill>
              <a:latin typeface="Times New Roman" pitchFamily="18" charset="0"/>
              <a:cs typeface="Times New Roman" pitchFamily="18" charset="0"/>
            </a:endParaRPr>
          </a:p>
        </p:txBody>
      </p:sp>
      <p:sp>
        <p:nvSpPr>
          <p:cNvPr id="4" name="CaixaDeTexto 3"/>
          <p:cNvSpPr txBox="1"/>
          <p:nvPr/>
        </p:nvSpPr>
        <p:spPr>
          <a:xfrm>
            <a:off x="8388424" y="6309320"/>
            <a:ext cx="360040" cy="369332"/>
          </a:xfrm>
          <a:prstGeom prst="rect">
            <a:avLst/>
          </a:prstGeom>
          <a:noFill/>
        </p:spPr>
        <p:txBody>
          <a:bodyPr wrap="square" rtlCol="0">
            <a:spAutoFit/>
          </a:bodyPr>
          <a:lstStyle/>
          <a:p>
            <a:r>
              <a:rPr lang="pt-BR" dirty="0" smtClean="0"/>
              <a:t>3</a:t>
            </a:r>
            <a:endParaRPr lang="pt-B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pt-BR" dirty="0" smtClean="0"/>
              <a:t>Conteúdos Trabalhados</a:t>
            </a:r>
            <a:endParaRPr lang="pt-BR" dirty="0"/>
          </a:p>
        </p:txBody>
      </p:sp>
      <p:sp>
        <p:nvSpPr>
          <p:cNvPr id="3" name="Espaço Reservado para Conteúdo 2"/>
          <p:cNvSpPr>
            <a:spLocks noGrp="1"/>
          </p:cNvSpPr>
          <p:nvPr>
            <p:ph sz="quarter" idx="1"/>
          </p:nvPr>
        </p:nvSpPr>
        <p:spPr>
          <a:solidFill>
            <a:schemeClr val="accent2"/>
          </a:solidFill>
        </p:spPr>
        <p:txBody>
          <a:bodyPr>
            <a:normAutofit fontScale="92500" lnSpcReduction="20000"/>
          </a:bodyPr>
          <a:lstStyle/>
          <a:p>
            <a:pPr algn="just">
              <a:buNone/>
            </a:pPr>
            <a:r>
              <a:rPr lang="pt-BR" dirty="0" smtClean="0"/>
              <a:t> </a:t>
            </a:r>
            <a:endParaRPr lang="pt-BR" b="1" dirty="0" smtClean="0">
              <a:solidFill>
                <a:schemeClr val="bg1"/>
              </a:solidFill>
              <a:latin typeface="Times New Roman" pitchFamily="18" charset="0"/>
              <a:cs typeface="Times New Roman" pitchFamily="18" charset="0"/>
            </a:endParaRPr>
          </a:p>
          <a:p>
            <a:pPr algn="just">
              <a:buNone/>
            </a:pPr>
            <a:r>
              <a:rPr lang="pt-BR" b="1" dirty="0" smtClean="0">
                <a:solidFill>
                  <a:schemeClr val="bg1"/>
                </a:solidFill>
                <a:latin typeface="Times New Roman" pitchFamily="18" charset="0"/>
                <a:cs typeface="Times New Roman" pitchFamily="18" charset="0"/>
              </a:rPr>
              <a:t>         “</a:t>
            </a:r>
            <a:r>
              <a:rPr lang="pt-BR" b="1" i="1" dirty="0" smtClean="0">
                <a:solidFill>
                  <a:schemeClr val="bg1"/>
                </a:solidFill>
                <a:latin typeface="Times New Roman" pitchFamily="18" charset="0"/>
                <a:cs typeface="Times New Roman" pitchFamily="18" charset="0"/>
              </a:rPr>
              <a:t>Assim como na guerra, a tecnologia é essencial para educação. Ou melhor, a educação e tecnologias são indissociáveis. Segundo o dicionário Aurélio, a educação diz respeito ao “processo de desenvolvimento da capacidade física, intelectual e moral da criança e do ser humano em geral, visando à sua melhor integração individual e social”. Para que ocorra essa integração, é preciso que conhecimentos, valores, hábitos, atitudes e comportamentos do grupo sejam ensinados e aprendidos, ou seja, que se utilize a educação para ensinar sobre as tecnologias que estão na base da identidade e da ação do grupo e que se faça uso delas para ensinar as bases dessa educação”.</a:t>
            </a:r>
            <a:endParaRPr lang="pt-BR" b="1" dirty="0" smtClean="0">
              <a:solidFill>
                <a:schemeClr val="bg1"/>
              </a:solidFill>
              <a:latin typeface="Times New Roman" pitchFamily="18" charset="0"/>
              <a:cs typeface="Times New Roman" pitchFamily="18" charset="0"/>
            </a:endParaRPr>
          </a:p>
          <a:p>
            <a:pPr algn="just">
              <a:buNone/>
            </a:pPr>
            <a:r>
              <a:rPr lang="pt-BR" b="1" u="sng" cap="small" dirty="0" smtClean="0">
                <a:solidFill>
                  <a:schemeClr val="bg1"/>
                </a:solidFill>
                <a:latin typeface="Times New Roman" pitchFamily="18" charset="0"/>
                <a:cs typeface="Times New Roman" pitchFamily="18" charset="0"/>
              </a:rPr>
              <a:t>KENSKI, </a:t>
            </a:r>
            <a:r>
              <a:rPr lang="pt-BR" b="1" u="sng" cap="small" dirty="0" err="1" smtClean="0">
                <a:solidFill>
                  <a:schemeClr val="bg1"/>
                </a:solidFill>
                <a:latin typeface="Times New Roman" pitchFamily="18" charset="0"/>
                <a:cs typeface="Times New Roman" pitchFamily="18" charset="0"/>
              </a:rPr>
              <a:t>Vani</a:t>
            </a:r>
            <a:r>
              <a:rPr lang="pt-BR" b="1" u="sng" cap="small" dirty="0" smtClean="0">
                <a:solidFill>
                  <a:schemeClr val="bg1"/>
                </a:solidFill>
                <a:latin typeface="Times New Roman" pitchFamily="18" charset="0"/>
                <a:cs typeface="Times New Roman" pitchFamily="18" charset="0"/>
              </a:rPr>
              <a:t> Moreira (2006).</a:t>
            </a:r>
            <a:r>
              <a:rPr lang="pt-BR" b="1" dirty="0" smtClean="0">
                <a:solidFill>
                  <a:schemeClr val="bg1"/>
                </a:solidFill>
                <a:latin typeface="Times New Roman" pitchFamily="18" charset="0"/>
                <a:cs typeface="Times New Roman" pitchFamily="18" charset="0"/>
              </a:rPr>
              <a:t> </a:t>
            </a:r>
          </a:p>
          <a:p>
            <a:pPr algn="just">
              <a:buNone/>
            </a:pPr>
            <a:endParaRPr lang="pt-BR" dirty="0"/>
          </a:p>
        </p:txBody>
      </p:sp>
      <p:sp>
        <p:nvSpPr>
          <p:cNvPr id="4" name="CaixaDeTexto 3"/>
          <p:cNvSpPr txBox="1"/>
          <p:nvPr/>
        </p:nvSpPr>
        <p:spPr>
          <a:xfrm>
            <a:off x="8388424" y="6309320"/>
            <a:ext cx="576064" cy="369332"/>
          </a:xfrm>
          <a:prstGeom prst="rect">
            <a:avLst/>
          </a:prstGeom>
          <a:noFill/>
        </p:spPr>
        <p:txBody>
          <a:bodyPr wrap="square" rtlCol="0">
            <a:spAutoFit/>
          </a:bodyPr>
          <a:lstStyle/>
          <a:p>
            <a:r>
              <a:rPr lang="pt-BR" dirty="0" smtClean="0"/>
              <a:t>4</a:t>
            </a:r>
            <a:endParaRPr lang="pt-B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pt-BR" dirty="0" smtClean="0"/>
              <a:t>Conteúdos Trabalhados</a:t>
            </a:r>
            <a:endParaRPr lang="pt-BR" dirty="0"/>
          </a:p>
        </p:txBody>
      </p:sp>
      <p:sp>
        <p:nvSpPr>
          <p:cNvPr id="3" name="Espaço Reservado para Conteúdo 2"/>
          <p:cNvSpPr>
            <a:spLocks noGrp="1"/>
          </p:cNvSpPr>
          <p:nvPr>
            <p:ph sz="quarter" idx="1"/>
          </p:nvPr>
        </p:nvSpPr>
        <p:spPr>
          <a:solidFill>
            <a:schemeClr val="accent2"/>
          </a:solidFill>
        </p:spPr>
        <p:txBody>
          <a:bodyPr>
            <a:normAutofit fontScale="85000" lnSpcReduction="20000"/>
          </a:bodyPr>
          <a:lstStyle/>
          <a:p>
            <a:pPr algn="just">
              <a:buNone/>
            </a:pPr>
            <a:r>
              <a:rPr lang="pt-BR" b="1" dirty="0" smtClean="0">
                <a:solidFill>
                  <a:schemeClr val="bg1"/>
                </a:solidFill>
                <a:latin typeface="Times New Roman" pitchFamily="18" charset="0"/>
                <a:cs typeface="Times New Roman" pitchFamily="18" charset="0"/>
              </a:rPr>
              <a:t>Tendo por base esta citação de </a:t>
            </a:r>
            <a:r>
              <a:rPr lang="pt-BR" b="1" dirty="0" err="1" smtClean="0">
                <a:solidFill>
                  <a:schemeClr val="bg1"/>
                </a:solidFill>
                <a:latin typeface="Times New Roman" pitchFamily="18" charset="0"/>
                <a:cs typeface="Times New Roman" pitchFamily="18" charset="0"/>
              </a:rPr>
              <a:t>Kenski</a:t>
            </a:r>
            <a:r>
              <a:rPr lang="pt-BR" b="1" dirty="0" smtClean="0">
                <a:solidFill>
                  <a:schemeClr val="bg1"/>
                </a:solidFill>
                <a:latin typeface="Times New Roman" pitchFamily="18" charset="0"/>
                <a:cs typeface="Times New Roman" pitchFamily="18" charset="0"/>
              </a:rPr>
              <a:t>, poderemos entender o porquê as TICs é de fundamental importância, principalmente para esta nova geração que se levanta, sem esquecermos é claro da ludicidade que as TICs provocam. </a:t>
            </a:r>
          </a:p>
          <a:p>
            <a:pPr algn="just">
              <a:buNone/>
            </a:pPr>
            <a:r>
              <a:rPr lang="pt-BR" b="1" dirty="0" smtClean="0">
                <a:solidFill>
                  <a:schemeClr val="bg1"/>
                </a:solidFill>
                <a:latin typeface="Times New Roman" pitchFamily="18" charset="0"/>
                <a:cs typeface="Times New Roman" pitchFamily="18" charset="0"/>
              </a:rPr>
              <a:t>         De todas as formas as TICs se bem utilizadas poderão desenvolver um excelente papel na educação das crianças, sem contar que neste caso será algo que muitos já utilizam com interesses em outros aspectos que não os escolares.</a:t>
            </a:r>
          </a:p>
          <a:p>
            <a:pPr algn="just">
              <a:buNone/>
            </a:pPr>
            <a:r>
              <a:rPr lang="pt-BR" b="1" dirty="0" smtClean="0">
                <a:solidFill>
                  <a:schemeClr val="bg1"/>
                </a:solidFill>
                <a:latin typeface="Times New Roman" pitchFamily="18" charset="0"/>
                <a:cs typeface="Times New Roman" pitchFamily="18" charset="0"/>
              </a:rPr>
              <a:t>         Se forem bem direcionados e apoiados estes alunos desenvolverão ótimas estratégias para ajudarem tanto a escola como seus professores na melhor aprendizagem como em suas particulares atividades.</a:t>
            </a:r>
          </a:p>
          <a:p>
            <a:pPr algn="just">
              <a:buNone/>
            </a:pPr>
            <a:r>
              <a:rPr lang="pt-BR" b="1" dirty="0" smtClean="0">
                <a:solidFill>
                  <a:schemeClr val="bg1"/>
                </a:solidFill>
                <a:latin typeface="Times New Roman" pitchFamily="18" charset="0"/>
                <a:cs typeface="Times New Roman" pitchFamily="18" charset="0"/>
              </a:rPr>
              <a:t>          Todos, sem exceção serão bem equiparadas beneficiados por ferramentas que fazem parte da grande maioria dos alunos.</a:t>
            </a:r>
          </a:p>
          <a:p>
            <a:pPr algn="just"/>
            <a:endParaRPr lang="pt-BR" dirty="0"/>
          </a:p>
        </p:txBody>
      </p:sp>
      <p:sp>
        <p:nvSpPr>
          <p:cNvPr id="4" name="CaixaDeTexto 3"/>
          <p:cNvSpPr txBox="1"/>
          <p:nvPr/>
        </p:nvSpPr>
        <p:spPr>
          <a:xfrm>
            <a:off x="8388424" y="6237312"/>
            <a:ext cx="216024" cy="369332"/>
          </a:xfrm>
          <a:prstGeom prst="rect">
            <a:avLst/>
          </a:prstGeom>
          <a:noFill/>
        </p:spPr>
        <p:txBody>
          <a:bodyPr wrap="square" rtlCol="0">
            <a:spAutoFit/>
          </a:bodyPr>
          <a:lstStyle/>
          <a:p>
            <a:r>
              <a:rPr lang="pt-BR" dirty="0" smtClean="0"/>
              <a:t>4</a:t>
            </a:r>
            <a:endParaRPr lang="pt-B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pt-BR" dirty="0" smtClean="0"/>
              <a:t>Estratégias/Procedimentos</a:t>
            </a:r>
            <a:endParaRPr lang="pt-BR" dirty="0"/>
          </a:p>
        </p:txBody>
      </p:sp>
      <p:sp>
        <p:nvSpPr>
          <p:cNvPr id="3" name="Espaço Reservado para Conteúdo 2"/>
          <p:cNvSpPr>
            <a:spLocks noGrp="1"/>
          </p:cNvSpPr>
          <p:nvPr>
            <p:ph sz="quarter" idx="1"/>
          </p:nvPr>
        </p:nvSpPr>
        <p:spPr>
          <a:solidFill>
            <a:schemeClr val="accent2"/>
          </a:solidFill>
        </p:spPr>
        <p:txBody>
          <a:bodyPr>
            <a:normAutofit fontScale="77500" lnSpcReduction="20000"/>
          </a:bodyPr>
          <a:lstStyle/>
          <a:p>
            <a:pPr algn="just">
              <a:buNone/>
            </a:pPr>
            <a:r>
              <a:rPr lang="pt-BR" b="1" dirty="0" smtClean="0">
                <a:solidFill>
                  <a:schemeClr val="bg1"/>
                </a:solidFill>
                <a:latin typeface="Times New Roman" pitchFamily="18" charset="0"/>
                <a:cs typeface="Times New Roman" pitchFamily="18" charset="0"/>
              </a:rPr>
              <a:t>Tendo em vista a grande importância que as TICs desenvolvem desejo aqui responder umas indagações propostas inicialmente propostas neste relatório.</a:t>
            </a:r>
          </a:p>
          <a:p>
            <a:pPr algn="just">
              <a:buNone/>
            </a:pPr>
            <a:r>
              <a:rPr lang="pt-BR" b="1" dirty="0" smtClean="0">
                <a:solidFill>
                  <a:schemeClr val="bg1"/>
                </a:solidFill>
                <a:latin typeface="Times New Roman" pitchFamily="18" charset="0"/>
                <a:cs typeface="Times New Roman" pitchFamily="18" charset="0"/>
              </a:rPr>
              <a:t>         1º Por que a tecnologia ainda é deficiente na sala de aula? </a:t>
            </a:r>
          </a:p>
          <a:p>
            <a:pPr algn="just">
              <a:buNone/>
            </a:pPr>
            <a:r>
              <a:rPr lang="pt-BR" b="1" i="1" dirty="0" smtClean="0">
                <a:solidFill>
                  <a:schemeClr val="bg1"/>
                </a:solidFill>
                <a:latin typeface="Times New Roman" pitchFamily="18" charset="0"/>
                <a:cs typeface="Times New Roman" pitchFamily="18" charset="0"/>
              </a:rPr>
              <a:t>         “Pela falta de formação específica da parte dos professores” </a:t>
            </a:r>
            <a:r>
              <a:rPr lang="pt-BR" b="1" dirty="0" smtClean="0">
                <a:solidFill>
                  <a:schemeClr val="bg1"/>
                </a:solidFill>
                <a:latin typeface="Times New Roman" pitchFamily="18" charset="0"/>
                <a:cs typeface="Times New Roman" pitchFamily="18" charset="0"/>
              </a:rPr>
              <a:t>Esta foi a resposta de uma das diretoras adjuntas quando lhe foi feita esta pergunta.</a:t>
            </a:r>
          </a:p>
          <a:p>
            <a:pPr algn="just">
              <a:buNone/>
            </a:pPr>
            <a:r>
              <a:rPr lang="pt-BR" b="1" dirty="0" smtClean="0">
                <a:solidFill>
                  <a:schemeClr val="bg1"/>
                </a:solidFill>
                <a:latin typeface="Times New Roman" pitchFamily="18" charset="0"/>
                <a:cs typeface="Times New Roman" pitchFamily="18" charset="0"/>
              </a:rPr>
              <a:t>         Se for por falta de formação da parte dos professores, então cabe uma questão um pouco mais intrigante, o fato é que cursos são disponíveis em todos os níveis de aprendizagem para iniciantes e intermediários entre outros, se fosse de real interesse dos professores, eles têm uma responsabilidades de procurarem se adaptar a esses novos meios, mas um fator que deve ser observado é a falta de tempo que é imposta pelos muitos trabalhos acumulados pela falta de remuneração adequada por parte desta categoria.</a:t>
            </a:r>
          </a:p>
          <a:p>
            <a:pPr algn="just">
              <a:buNone/>
            </a:pPr>
            <a:endParaRPr lang="pt-BR" b="1" dirty="0">
              <a:solidFill>
                <a:schemeClr val="bg1"/>
              </a:solidFill>
              <a:latin typeface="Times New Roman" pitchFamily="18" charset="0"/>
              <a:cs typeface="Times New Roman" pitchFamily="18" charset="0"/>
            </a:endParaRPr>
          </a:p>
        </p:txBody>
      </p:sp>
      <p:sp>
        <p:nvSpPr>
          <p:cNvPr id="4" name="CaixaDeTexto 3"/>
          <p:cNvSpPr txBox="1"/>
          <p:nvPr/>
        </p:nvSpPr>
        <p:spPr>
          <a:xfrm>
            <a:off x="8316416" y="6156012"/>
            <a:ext cx="576064" cy="369332"/>
          </a:xfrm>
          <a:prstGeom prst="rect">
            <a:avLst/>
          </a:prstGeom>
          <a:noFill/>
        </p:spPr>
        <p:txBody>
          <a:bodyPr wrap="square" rtlCol="0">
            <a:spAutoFit/>
          </a:bodyPr>
          <a:lstStyle/>
          <a:p>
            <a:r>
              <a:rPr lang="pt-BR" dirty="0" smtClean="0"/>
              <a:t>5</a:t>
            </a:r>
            <a:endParaRPr lang="pt-BR"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ívico">
  <a:themeElements>
    <a:clrScheme name="Aspecto">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Cívico">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ívico">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32</TotalTime>
  <Words>1502</Words>
  <Application>Microsoft Office PowerPoint</Application>
  <PresentationFormat>Apresentação na tela (4:3)</PresentationFormat>
  <Paragraphs>85</Paragraphs>
  <Slides>16</Slides>
  <Notes>0</Notes>
  <HiddenSlides>0</HiddenSlides>
  <MMClips>0</MMClips>
  <ScaleCrop>false</ScaleCrop>
  <HeadingPairs>
    <vt:vector size="4" baseType="variant">
      <vt:variant>
        <vt:lpstr>Tema</vt:lpstr>
      </vt:variant>
      <vt:variant>
        <vt:i4>1</vt:i4>
      </vt:variant>
      <vt:variant>
        <vt:lpstr>Títulos de slides</vt:lpstr>
      </vt:variant>
      <vt:variant>
        <vt:i4>16</vt:i4>
      </vt:variant>
    </vt:vector>
  </HeadingPairs>
  <TitlesOfParts>
    <vt:vector size="17" baseType="lpstr">
      <vt:lpstr>Cívico</vt:lpstr>
      <vt:lpstr>Slide 1</vt:lpstr>
      <vt:lpstr>Sumário</vt:lpstr>
      <vt:lpstr>Introdução</vt:lpstr>
      <vt:lpstr>Justificativa</vt:lpstr>
      <vt:lpstr>Problematização</vt:lpstr>
      <vt:lpstr>Objetivos Gerais e Esecíficos</vt:lpstr>
      <vt:lpstr>Conteúdos Trabalhados</vt:lpstr>
      <vt:lpstr>Conteúdos Trabalhados</vt:lpstr>
      <vt:lpstr>Estratégias/Procedimentos</vt:lpstr>
      <vt:lpstr>Estratégias/Procedimentos</vt:lpstr>
      <vt:lpstr>Estratégias/Procedimentos</vt:lpstr>
      <vt:lpstr>Estratégias/Procedimentos</vt:lpstr>
      <vt:lpstr>Material Necessário</vt:lpstr>
      <vt:lpstr>Resultados Esperados</vt:lpstr>
      <vt:lpstr>Referência</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Karine</dc:creator>
  <cp:lastModifiedBy>Karine</cp:lastModifiedBy>
  <cp:revision>4</cp:revision>
  <dcterms:created xsi:type="dcterms:W3CDTF">2011-11-30T00:34:53Z</dcterms:created>
  <dcterms:modified xsi:type="dcterms:W3CDTF">2011-11-30T01:07:45Z</dcterms:modified>
</cp:coreProperties>
</file>